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8" r:id="rId3"/>
    <p:sldId id="260" r:id="rId4"/>
    <p:sldId id="257" r:id="rId5"/>
    <p:sldId id="259" r:id="rId6"/>
    <p:sldId id="262" r:id="rId7"/>
    <p:sldId id="290" r:id="rId8"/>
    <p:sldId id="263" r:id="rId9"/>
    <p:sldId id="264" r:id="rId10"/>
    <p:sldId id="268" r:id="rId11"/>
    <p:sldId id="258" r:id="rId12"/>
    <p:sldId id="267" r:id="rId13"/>
    <p:sldId id="261" r:id="rId14"/>
    <p:sldId id="270" r:id="rId15"/>
    <p:sldId id="292" r:id="rId16"/>
    <p:sldId id="275" r:id="rId17"/>
    <p:sldId id="293" r:id="rId18"/>
    <p:sldId id="286" r:id="rId19"/>
    <p:sldId id="289" r:id="rId20"/>
    <p:sldId id="294" r:id="rId21"/>
    <p:sldId id="285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660"/>
  </p:normalViewPr>
  <p:slideViewPr>
    <p:cSldViewPr>
      <p:cViewPr varScale="1">
        <p:scale>
          <a:sx n="87" d="100"/>
          <a:sy n="87" d="100"/>
        </p:scale>
        <p:origin x="-14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8765944-19E8-4CA6-9E5E-472A5A1ED6CC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4CC355F-0408-4ABC-8D70-DFE913FB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13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C9AA09B-80D7-4FF3-8D01-8B7033B2DB82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B0F01B-E3F8-444A-B56F-09E12E97B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47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 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0F01B-E3F8-444A-B56F-09E12E97BD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43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So our students are living in participatory culture, but often with no guidance about the potential power the have at their fingertips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0F01B-E3F8-444A-B56F-09E12E97BD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028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Low barriers to participate,</a:t>
            </a:r>
            <a:r>
              <a:rPr lang="en-US" baseline="0" dirty="0" smtClean="0"/>
              <a:t> support for creating, mentorship of experienced, &amp; believe their contributions matter</a:t>
            </a:r>
            <a:endParaRPr lang="en-US" dirty="0" smtClean="0"/>
          </a:p>
          <a:p>
            <a:pPr defTabSz="931774">
              <a:defRPr/>
            </a:pPr>
            <a:r>
              <a:rPr lang="en-US" dirty="0" smtClean="0"/>
              <a:t>In other words—it has the same goals as a composition class.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0F01B-E3F8-444A-B56F-09E12E97BD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55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the next 7 minutes,  I’m asking you to Contribute to a Hypothetic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0F01B-E3F8-444A-B56F-09E12E97BD7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90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2EAA2-4A26-4283-B2DB-F1DD02D9BD33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BF22A-F81F-471B-9FE4-8B7EDF7E09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2EAA2-4A26-4283-B2DB-F1DD02D9BD33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BF22A-F81F-471B-9FE4-8B7EDF7E0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2EAA2-4A26-4283-B2DB-F1DD02D9BD33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BF22A-F81F-471B-9FE4-8B7EDF7E0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2EAA2-4A26-4283-B2DB-F1DD02D9BD33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BF22A-F81F-471B-9FE4-8B7EDF7E0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2EAA2-4A26-4283-B2DB-F1DD02D9BD33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BF22A-F81F-471B-9FE4-8B7EDF7E09B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2EAA2-4A26-4283-B2DB-F1DD02D9BD33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BF22A-F81F-471B-9FE4-8B7EDF7E0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2EAA2-4A26-4283-B2DB-F1DD02D9BD33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BF22A-F81F-471B-9FE4-8B7EDF7E0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2EAA2-4A26-4283-B2DB-F1DD02D9BD33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BF22A-F81F-471B-9FE4-8B7EDF7E0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2EAA2-4A26-4283-B2DB-F1DD02D9BD33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BF22A-F81F-471B-9FE4-8B7EDF7E09B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2EAA2-4A26-4283-B2DB-F1DD02D9BD33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BF22A-F81F-471B-9FE4-8B7EDF7E0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2EAA2-4A26-4283-B2DB-F1DD02D9BD33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BF22A-F81F-471B-9FE4-8B7EDF7E09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292EAA2-4A26-4283-B2DB-F1DD02D9BD33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1CBF22A-F81F-471B-9FE4-8B7EDF7E09B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openbadges.org/" TargetMode="External"/><Relationship Id="rId2" Type="http://schemas.openxmlformats.org/officeDocument/2006/relationships/hyperlink" Target="http://www.itap.purdue.edu/studio/passpor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dly.com/" TargetMode="External"/><Relationship Id="rId4" Type="http://schemas.openxmlformats.org/officeDocument/2006/relationships/hyperlink" Target="https://badges.coursesites.com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a/stumail.jccc.edu/frameworkgamified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609600"/>
            <a:ext cx="6172200" cy="3048000"/>
          </a:xfrm>
        </p:spPr>
        <p:txBody>
          <a:bodyPr>
            <a:normAutofit/>
          </a:bodyPr>
          <a:lstStyle/>
          <a:p>
            <a:r>
              <a:rPr lang="en-US" sz="4000" i="1" dirty="0"/>
              <a:t>Ignite and Play – Thinking in a Gaming Habit of </a:t>
            </a:r>
            <a:r>
              <a:rPr lang="en-US" sz="4000" i="1" dirty="0" smtClean="0"/>
              <a:t>Mind</a:t>
            </a:r>
            <a:br>
              <a:rPr lang="en-US" sz="4000" i="1" dirty="0" smtClean="0"/>
            </a:b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2400" i="1" dirty="0" smtClean="0"/>
              <a:t>or WPA Fram</a:t>
            </a:r>
            <a:r>
              <a:rPr lang="en-US" sz="2400" i="1" dirty="0" smtClean="0"/>
              <a:t>ework: The Video Game!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24100" y="4267200"/>
            <a:ext cx="6172200" cy="180292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Maureen Fitzpatrick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Johnson County Community College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mfitzpat@jccc.edu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03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55"/>
    </mc:Choice>
    <mc:Fallback xmlns="">
      <p:transition spd="slow" advTm="1595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Paul Gee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6705600" cy="44927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‘‘A game is nothing but a set of problems to </a:t>
            </a:r>
            <a:r>
              <a:rPr lang="en-US" dirty="0" smtClean="0"/>
              <a:t>solve’’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Notions of learning—Classroom v. Games</a:t>
            </a:r>
          </a:p>
          <a:p>
            <a:pPr lvl="1"/>
            <a:r>
              <a:rPr lang="en-US" dirty="0" smtClean="0"/>
              <a:t>Short attention v. Long attention spans</a:t>
            </a:r>
            <a:endParaRPr lang="en-US" dirty="0" smtClean="0"/>
          </a:p>
          <a:p>
            <a:pPr lvl="1"/>
            <a:r>
              <a:rPr lang="en-US" dirty="0" smtClean="0"/>
              <a:t>“Chunking”/Scaffolding v. Complexity</a:t>
            </a:r>
            <a:endParaRPr lang="en-US" dirty="0" smtClean="0"/>
          </a:p>
          <a:p>
            <a:pPr lvl="1"/>
            <a:r>
              <a:rPr lang="en-US" dirty="0" smtClean="0"/>
              <a:t>Bubble-wrapped curriculum v. </a:t>
            </a:r>
            <a:r>
              <a:rPr lang="en-US" dirty="0" smtClean="0"/>
              <a:t>Learning from</a:t>
            </a:r>
            <a:r>
              <a:rPr lang="en-US" dirty="0" smtClean="0"/>
              <a:t> failure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9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09"/>
    </mc:Choice>
    <mc:Fallback xmlns="">
      <p:transition spd="slow" advTm="15509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McGonigal’s</a:t>
            </a:r>
            <a:r>
              <a:rPr lang="en-US" dirty="0" smtClean="0"/>
              <a:t> Definition of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696200" cy="4873752"/>
          </a:xfrm>
        </p:spPr>
        <p:txBody>
          <a:bodyPr/>
          <a:lstStyle/>
          <a:p>
            <a:r>
              <a:rPr lang="en-US" dirty="0" smtClean="0"/>
              <a:t>Games are goal-driven</a:t>
            </a:r>
          </a:p>
          <a:p>
            <a:r>
              <a:rPr lang="en-US" dirty="0" smtClean="0"/>
              <a:t>Games contain feedback systems</a:t>
            </a:r>
          </a:p>
          <a:p>
            <a:r>
              <a:rPr lang="en-US" dirty="0" smtClean="0"/>
              <a:t>Games operate under a rules</a:t>
            </a:r>
          </a:p>
          <a:p>
            <a:r>
              <a:rPr lang="en-US" sz="3600" dirty="0" smtClean="0"/>
              <a:t>Participation in games is </a:t>
            </a:r>
            <a:r>
              <a:rPr lang="en-US" sz="3600" b="1" u="sng" dirty="0" smtClean="0"/>
              <a:t>voluntary.</a:t>
            </a:r>
          </a:p>
        </p:txBody>
      </p:sp>
    </p:spTree>
    <p:extLst>
      <p:ext uri="{BB962C8B-B14F-4D97-AF65-F5344CB8AC3E}">
        <p14:creationId xmlns:p14="http://schemas.microsoft.com/office/powerpoint/2010/main" val="213441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20"/>
    </mc:Choice>
    <mc:Fallback xmlns="">
      <p:transition spd="slow" advTm="1482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315200" cy="1630362"/>
          </a:xfrm>
        </p:spPr>
        <p:txBody>
          <a:bodyPr/>
          <a:lstStyle/>
          <a:p>
            <a:r>
              <a:rPr lang="en-US" dirty="0" smtClean="0"/>
              <a:t>The Problem with Educational </a:t>
            </a:r>
            <a:r>
              <a:rPr lang="en-US" dirty="0" err="1" smtClean="0"/>
              <a:t>Gamification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43000" y="2438400"/>
            <a:ext cx="3810000" cy="37338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Designers focus more on the goal than the game.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850" y="2424803"/>
            <a:ext cx="3657600" cy="2862469"/>
          </a:xfrm>
        </p:spPr>
      </p:pic>
    </p:spTree>
    <p:extLst>
      <p:ext uri="{BB962C8B-B14F-4D97-AF65-F5344CB8AC3E}">
        <p14:creationId xmlns:p14="http://schemas.microsoft.com/office/powerpoint/2010/main" val="267704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63"/>
    </mc:Choice>
    <mc:Fallback xmlns="">
      <p:transition spd="slow" advTm="15663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Warren Spector’s RPG Commandments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934200" cy="464515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Each player's path through the story must be unique. </a:t>
            </a:r>
            <a:endParaRPr lang="en-US" dirty="0" smtClean="0"/>
          </a:p>
          <a:p>
            <a:pPr lvl="0"/>
            <a:r>
              <a:rPr lang="en-US" dirty="0" smtClean="0"/>
              <a:t>Players </a:t>
            </a:r>
            <a:r>
              <a:rPr lang="en-US" dirty="0"/>
              <a:t>must always have clear goals. </a:t>
            </a:r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/>
              <a:t>level of interactivity must be high, </a:t>
            </a:r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/>
              <a:t>central character must grow and change in ways that matter to players in an obvious and personal way. </a:t>
            </a:r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/>
              <a:t>game must be about something more than killing things, solving puzzles, and maxing out a character's statistics. </a:t>
            </a:r>
          </a:p>
        </p:txBody>
      </p:sp>
    </p:spTree>
    <p:extLst>
      <p:ext uri="{BB962C8B-B14F-4D97-AF65-F5344CB8AC3E}">
        <p14:creationId xmlns:p14="http://schemas.microsoft.com/office/powerpoint/2010/main" val="3808445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98"/>
    </mc:Choice>
    <mc:Fallback xmlns="">
      <p:transition spd="slow" advTm="16198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Game Design Different than Assignment Design?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exercise is about</a:t>
            </a:r>
          </a:p>
          <a:p>
            <a:r>
              <a:rPr lang="en-US" dirty="0" smtClean="0"/>
              <a:t>Creating a world that encourages exploration.</a:t>
            </a:r>
          </a:p>
          <a:p>
            <a:r>
              <a:rPr lang="en-US" dirty="0" smtClean="0"/>
              <a:t>De-emphasizing linear process </a:t>
            </a:r>
          </a:p>
          <a:p>
            <a:r>
              <a:rPr lang="en-US" dirty="0" smtClean="0"/>
              <a:t>Making failure—particularly spectacular failure—part of the learning process</a:t>
            </a:r>
          </a:p>
          <a:p>
            <a:r>
              <a:rPr lang="en-US" dirty="0" smtClean="0"/>
              <a:t>Cultivating habits of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14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711"/>
    </mc:Choice>
    <mc:Fallback xmlns="">
      <p:transition spd="slow" advTm="1671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7724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Challenge: Contribute to the Hypothetic Video Game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FRAMEWORK GAMIFIED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86000"/>
            <a:ext cx="749808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Three elements our designs have to have: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A Landscape</a:t>
            </a:r>
            <a:r>
              <a:rPr lang="en-US" sz="2400" b="1" dirty="0" smtClean="0"/>
              <a:t>—</a:t>
            </a:r>
            <a:r>
              <a:rPr lang="en-US" sz="2400" dirty="0" smtClean="0"/>
              <a:t>a</a:t>
            </a:r>
            <a:r>
              <a:rPr lang="en-US" sz="2400" b="1" dirty="0" smtClean="0"/>
              <a:t> </a:t>
            </a:r>
            <a:r>
              <a:rPr lang="en-US" sz="2400" dirty="0" smtClean="0"/>
              <a:t>location or </a:t>
            </a:r>
            <a:r>
              <a:rPr lang="en-US" sz="2400" dirty="0" err="1" smtClean="0"/>
              <a:t>gameworld</a:t>
            </a:r>
            <a:r>
              <a:rPr lang="en-US" sz="2400" dirty="0" smtClean="0"/>
              <a:t> where we can send students to explore, interact, experiment and fail.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Quests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/>
              <a:t>– tasks to be completed by traversing the </a:t>
            </a:r>
            <a:r>
              <a:rPr lang="en-US" sz="2400" dirty="0" err="1"/>
              <a:t>gameworld</a:t>
            </a:r>
            <a:r>
              <a:rPr lang="en-US" sz="2400" dirty="0"/>
              <a:t> and practicing their skills to accomplish small and large goals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Weapons, Abilities &amp; Skills</a:t>
            </a:r>
            <a:r>
              <a:rPr lang="en-US" sz="2400" dirty="0" smtClean="0"/>
              <a:t>– talents they can develop, hone, and use collaboratively to solve the problems we give them.</a:t>
            </a:r>
          </a:p>
        </p:txBody>
      </p:sp>
    </p:spTree>
    <p:extLst>
      <p:ext uri="{BB962C8B-B14F-4D97-AF65-F5344CB8AC3E}">
        <p14:creationId xmlns:p14="http://schemas.microsoft.com/office/powerpoint/2010/main" val="52468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39"/>
    </mc:Choice>
    <mc:Fallback xmlns="">
      <p:transition spd="slow" advTm="16639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Habit </a:t>
            </a:r>
            <a:r>
              <a:rPr lang="en-US" dirty="0" smtClean="0"/>
              <a:t>Badges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Measurable</a:t>
            </a:r>
          </a:p>
          <a:p>
            <a:pPr lvl="1"/>
            <a:r>
              <a:rPr lang="en-US" dirty="0" smtClean="0"/>
              <a:t>Submit work</a:t>
            </a:r>
          </a:p>
          <a:p>
            <a:pPr lvl="1"/>
            <a:r>
              <a:rPr lang="en-US" dirty="0" smtClean="0"/>
              <a:t>Quiz scores</a:t>
            </a:r>
          </a:p>
          <a:p>
            <a:pPr lvl="1"/>
            <a:r>
              <a:rPr lang="en-US" dirty="0" smtClean="0"/>
              <a:t>Project completions</a:t>
            </a:r>
          </a:p>
          <a:p>
            <a:pPr lvl="1"/>
            <a:r>
              <a:rPr lang="en-US" dirty="0" smtClean="0"/>
              <a:t>Approvals from professors, librarians, partners, tutors, etc.</a:t>
            </a:r>
          </a:p>
          <a:p>
            <a:r>
              <a:rPr lang="en-US" dirty="0" smtClean="0"/>
              <a:t>Goals across assignments or even courses</a:t>
            </a:r>
          </a:p>
          <a:p>
            <a:r>
              <a:rPr lang="en-US" dirty="0" smtClean="0"/>
              <a:t>Must encourage autonomy—sandbox play not path-driven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82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545"/>
    </mc:Choice>
    <mc:Fallback xmlns="">
      <p:transition spd="slow" advTm="16545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676400"/>
            <a:ext cx="2200275" cy="1943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69342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Sample—The Persistence Badge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6858000" cy="4797552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/>
              <a:t>Complete all first drafts by target dates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No more than 3 absences 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Revise all papers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Revise your weakest paper multiple times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Ask a question at least once a week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Be prepared for peer review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Stick with the original topic you pick for the research paper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Respond to peer review letters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Survey people about your paper topics for multiple points of view. Research all of them.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Locate </a:t>
            </a:r>
            <a:r>
              <a:rPr lang="en-US" sz="2000" i="1" dirty="0" smtClean="0"/>
              <a:t>logos, pathos</a:t>
            </a:r>
            <a:r>
              <a:rPr lang="en-US" sz="2000" dirty="0" smtClean="0"/>
              <a:t> and </a:t>
            </a:r>
            <a:r>
              <a:rPr lang="en-US" sz="2000" i="1" dirty="0" smtClean="0"/>
              <a:t>ethos </a:t>
            </a:r>
            <a:r>
              <a:rPr lang="en-US" sz="2000" dirty="0" smtClean="0"/>
              <a:t>type evidence for all major points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883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 Criteria for A Habits of Mind Badge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21426"/>
            <a:ext cx="6781800" cy="182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Select one of the habits of mind and create a list of 8-10 tasks or challenges that must be completed </a:t>
            </a:r>
            <a:r>
              <a:rPr lang="en-US" i="1" dirty="0" smtClean="0"/>
              <a:t>over the course of the semester </a:t>
            </a:r>
            <a:r>
              <a:rPr lang="en-US" dirty="0" smtClean="0"/>
              <a:t>to earn this badge. </a:t>
            </a:r>
            <a:endParaRPr lang="en-US" dirty="0"/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3657600"/>
            <a:ext cx="6858000" cy="181588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Curiosity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Openness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Engagement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Creativity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Persistence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Responsibility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Flexibility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Metacognition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950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12"/>
    </mc:Choice>
    <mc:Fallback xmlns="">
      <p:transition spd="slow" advTm="16312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worktime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68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79792" cy="114300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The </a:t>
            </a:r>
            <a:r>
              <a:rPr lang="en-US" sz="2700" dirty="0" err="1" smtClean="0"/>
              <a:t>Gameworld</a:t>
            </a:r>
            <a:r>
              <a:rPr lang="en-US" sz="2700" dirty="0" smtClean="0"/>
              <a:t> </a:t>
            </a:r>
            <a:r>
              <a:rPr lang="en-US" sz="2700" dirty="0" smtClean="0"/>
              <a:t>for</a:t>
            </a:r>
            <a:br>
              <a:rPr lang="en-US" sz="2700" dirty="0" smtClean="0"/>
            </a:br>
            <a:r>
              <a:rPr lang="en-US" sz="2700" dirty="0" smtClean="0"/>
              <a:t> </a:t>
            </a:r>
            <a:r>
              <a:rPr lang="en-US" sz="4400" i="1" dirty="0" err="1" smtClean="0"/>
              <a:t>FrameworkGamified</a:t>
            </a:r>
            <a:endParaRPr lang="en-US" sz="4400" i="1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8229600" cy="4647844"/>
          </a:xfrm>
        </p:spPr>
      </p:pic>
    </p:spTree>
    <p:extLst>
      <p:ext uri="{BB962C8B-B14F-4D97-AF65-F5344CB8AC3E}">
        <p14:creationId xmlns:p14="http://schemas.microsoft.com/office/powerpoint/2010/main" val="14414722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Badge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Badges are </a:t>
            </a:r>
            <a:r>
              <a:rPr lang="en-US" dirty="0" err="1" smtClean="0"/>
              <a:t>microcredentials</a:t>
            </a:r>
            <a:r>
              <a:rPr lang="en-US" dirty="0" smtClean="0"/>
              <a:t> used to certify skills and abilities not recognized by traditional institutions and </a:t>
            </a:r>
            <a:r>
              <a:rPr lang="en-US" dirty="0" smtClean="0"/>
              <a:t>employers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Purdue </a:t>
            </a:r>
            <a:r>
              <a:rPr lang="en-US" dirty="0" smtClean="0"/>
              <a:t>Passport</a:t>
            </a:r>
          </a:p>
          <a:p>
            <a:pPr lvl="1"/>
            <a:r>
              <a:rPr lang="en-US" dirty="0">
                <a:hlinkClick r:id="rId2"/>
              </a:rPr>
              <a:t>http://www.itap.purdue.edu/studio/passport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dirty="0" smtClean="0"/>
              <a:t>To learn, build and play</a:t>
            </a:r>
            <a:endParaRPr lang="en-US" dirty="0"/>
          </a:p>
          <a:p>
            <a:r>
              <a:rPr lang="en-US" dirty="0" smtClean="0"/>
              <a:t>Mozilla </a:t>
            </a:r>
            <a:r>
              <a:rPr lang="en-US" dirty="0"/>
              <a:t>Open Badge  </a:t>
            </a:r>
            <a:r>
              <a:rPr lang="en-US" dirty="0">
                <a:hlinkClick r:id="rId3"/>
              </a:rPr>
              <a:t>http://openbadges.org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With Blackboard </a:t>
            </a:r>
            <a:r>
              <a:rPr lang="en-US" dirty="0">
                <a:hlinkClick r:id="rId4"/>
              </a:rPr>
              <a:t>https://badges.coursesites.com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Look for them on Facebook, et. al.</a:t>
            </a:r>
            <a:endParaRPr lang="en-US" dirty="0" smtClean="0"/>
          </a:p>
          <a:p>
            <a:r>
              <a:rPr lang="en-US" dirty="0" err="1" smtClean="0"/>
              <a:t>Credly</a:t>
            </a:r>
            <a:r>
              <a:rPr lang="en-US" dirty="0" smtClean="0"/>
              <a:t>: </a:t>
            </a:r>
            <a:r>
              <a:rPr lang="en-US" dirty="0">
                <a:hlinkClick r:id="rId5"/>
              </a:rPr>
              <a:t>https://credly.com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72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75"/>
    </mc:Choice>
    <mc:Fallback xmlns="">
      <p:transition spd="slow" advTm="11375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457200"/>
            <a:ext cx="6934200" cy="1894362"/>
          </a:xfrm>
        </p:spPr>
        <p:txBody>
          <a:bodyPr>
            <a:normAutofit/>
          </a:bodyPr>
          <a:lstStyle/>
          <a:p>
            <a:r>
              <a:rPr lang="en-US" sz="7200" dirty="0" smtClean="0"/>
              <a:t>Questions</a:t>
            </a:r>
            <a:r>
              <a:rPr lang="en-US" sz="6000" dirty="0" smtClean="0"/>
              <a:t>?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2514600"/>
            <a:ext cx="7924800" cy="1371600"/>
          </a:xfrm>
        </p:spPr>
        <p:txBody>
          <a:bodyPr/>
          <a:lstStyle/>
          <a:p>
            <a:r>
              <a:rPr lang="en-US" sz="2400" dirty="0" smtClean="0"/>
              <a:t>Post your badge criteria or quest specifications to</a:t>
            </a:r>
          </a:p>
          <a:p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sites.google.com/a/stumail.jccc.edu/frameworkgamified</a:t>
            </a:r>
            <a:r>
              <a:rPr lang="en-US" sz="2400" dirty="0" smtClean="0">
                <a:hlinkClick r:id="rId2"/>
              </a:rPr>
              <a:t>/</a:t>
            </a:r>
            <a:r>
              <a:rPr lang="en-US" sz="2400" dirty="0" smtClean="0"/>
              <a:t> </a:t>
            </a:r>
            <a:r>
              <a:rPr lang="en-US" sz="2400" dirty="0" smtClean="0"/>
              <a:t>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35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059"/>
    </mc:Choice>
    <mc:Fallback xmlns="">
      <p:transition spd="slow" advTm="11905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 Participatory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2009 report </a:t>
            </a:r>
            <a:r>
              <a:rPr lang="en-US" i="1" dirty="0" smtClean="0"/>
              <a:t>Confronting the Challenges of Participatory Culture, </a:t>
            </a:r>
            <a:r>
              <a:rPr lang="en-US" dirty="0" smtClean="0"/>
              <a:t>Henry Jenkins notes </a:t>
            </a:r>
          </a:p>
          <a:p>
            <a:r>
              <a:rPr lang="en-US" dirty="0" smtClean="0"/>
              <a:t>At that time already nearly 60% of teens are producers as well as consumers of participatory media, which includes the creation of web pages, blogs, YouTube videos, etc. </a:t>
            </a:r>
          </a:p>
          <a:p>
            <a:r>
              <a:rPr lang="en-US" dirty="0" smtClean="0"/>
              <a:t>Forward 4 years and throw in Facebook, Twitter, Vine, Instagram and </a:t>
            </a:r>
            <a:r>
              <a:rPr lang="en-US" dirty="0" err="1" smtClean="0"/>
              <a:t>Yik</a:t>
            </a:r>
            <a:r>
              <a:rPr lang="en-US" dirty="0" smtClean="0"/>
              <a:t> Yak, the numbers go higher.</a:t>
            </a:r>
          </a:p>
        </p:txBody>
      </p:sp>
    </p:spTree>
    <p:extLst>
      <p:ext uri="{BB962C8B-B14F-4D97-AF65-F5344CB8AC3E}">
        <p14:creationId xmlns:p14="http://schemas.microsoft.com/office/powerpoint/2010/main" val="174938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51"/>
    </mc:Choice>
    <mc:Fallback xmlns="">
      <p:transition spd="slow" advTm="1615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Participatory Culture?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/>
              <a:t>Low </a:t>
            </a:r>
            <a:r>
              <a:rPr lang="en-US" b="1" i="1" dirty="0" smtClean="0"/>
              <a:t>barriers </a:t>
            </a:r>
            <a:r>
              <a:rPr lang="en-US" dirty="0" smtClean="0"/>
              <a:t>to artistic expression and civic engagement</a:t>
            </a:r>
          </a:p>
          <a:p>
            <a:r>
              <a:rPr lang="en-US" b="1" i="1" dirty="0" smtClean="0"/>
              <a:t>Strong support </a:t>
            </a:r>
            <a:r>
              <a:rPr lang="en-US" dirty="0" smtClean="0"/>
              <a:t>for creating and sharing creations</a:t>
            </a:r>
          </a:p>
          <a:p>
            <a:r>
              <a:rPr lang="en-US" b="1" i="1" dirty="0" smtClean="0"/>
              <a:t>Informal </a:t>
            </a:r>
            <a:r>
              <a:rPr lang="en-US" b="1" i="1" dirty="0" smtClean="0"/>
              <a:t>mentorship </a:t>
            </a:r>
            <a:r>
              <a:rPr lang="en-US" dirty="0" smtClean="0"/>
              <a:t>whereby experienced participants pass along knowledge to novices. </a:t>
            </a:r>
          </a:p>
          <a:p>
            <a:r>
              <a:rPr lang="en-US" b="1" i="1" dirty="0" smtClean="0"/>
              <a:t>A belief that contributions </a:t>
            </a:r>
            <a:r>
              <a:rPr lang="en-US" b="1" i="1" dirty="0" smtClean="0"/>
              <a:t>matter </a:t>
            </a:r>
            <a:r>
              <a:rPr lang="en-US" dirty="0" smtClean="0"/>
              <a:t>and </a:t>
            </a:r>
            <a:r>
              <a:rPr lang="en-US" dirty="0" smtClean="0"/>
              <a:t>some </a:t>
            </a:r>
            <a:r>
              <a:rPr lang="en-US" dirty="0" smtClean="0"/>
              <a:t>degree of social </a:t>
            </a:r>
            <a:r>
              <a:rPr lang="en-US" dirty="0" smtClean="0"/>
              <a:t>connection.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--Jenkins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52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85"/>
    </mc:Choice>
    <mc:Fallback xmlns="">
      <p:transition spd="slow" advTm="1638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of a Participatory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Opportunities for peer-to-peer learning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Changed attitude toward intellectual property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Diversification of cultural expression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Development of digital and communication skills valued in higher education and the workplace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 more empowered conception of citizenship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41"/>
    </mc:Choice>
    <mc:Fallback xmlns="">
      <p:transition spd="slow" advTm="1664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New </a:t>
            </a:r>
            <a:r>
              <a:rPr lang="en-US" dirty="0" smtClean="0"/>
              <a:t>Digital/Participatory </a:t>
            </a:r>
            <a:r>
              <a:rPr lang="en-US" dirty="0" smtClean="0"/>
              <a:t>Divide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Jenkins notes a new digital divide based not solely on income, </a:t>
            </a:r>
            <a:r>
              <a:rPr lang="en-US" dirty="0" smtClean="0"/>
              <a:t>that the divide comes less in technology and more in the social skills. He defines three </a:t>
            </a:r>
            <a:r>
              <a:rPr lang="en-US" dirty="0"/>
              <a:t>new </a:t>
            </a:r>
            <a:r>
              <a:rPr lang="en-US" dirty="0" smtClean="0"/>
              <a:t>gaps: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Participation gap </a:t>
            </a:r>
            <a:r>
              <a:rPr lang="en-US" dirty="0" smtClean="0"/>
              <a:t>– unequal access to opportunities and experiences that encourage experimentation.</a:t>
            </a:r>
          </a:p>
        </p:txBody>
      </p:sp>
    </p:spTree>
    <p:extLst>
      <p:ext uri="{BB962C8B-B14F-4D97-AF65-F5344CB8AC3E}">
        <p14:creationId xmlns:p14="http://schemas.microsoft.com/office/powerpoint/2010/main" val="150499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46"/>
    </mc:Choice>
    <mc:Fallback xmlns="">
      <p:transition spd="slow" advTm="15346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smtClean="0"/>
              <a:t>Digital/Participatory </a:t>
            </a:r>
            <a:r>
              <a:rPr lang="en-US" dirty="0" smtClean="0"/>
              <a:t>Divide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Transparency problem</a:t>
            </a:r>
            <a:r>
              <a:rPr lang="en-US" dirty="0"/>
              <a:t>– the need to be taught, as both consumers and creators, to recognize the way media shapes perceptions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98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smtClean="0"/>
              <a:t>Digital/Participatory Divide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ethics challenge</a:t>
            </a:r>
            <a:r>
              <a:rPr lang="en-US" dirty="0"/>
              <a:t>—the breakdown of traditional ways of preparing people to engage in public discourse through their role as media makers. 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Educators must envision ourselves as mentors in participatory culture, which for most of us means getting out of our process-era boxes.</a:t>
            </a:r>
          </a:p>
          <a:p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4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68"/>
    </mc:Choice>
    <mc:Fallback xmlns="">
      <p:transition spd="slow" advTm="1516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Play: a new Skill for the Age of Participatory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05000"/>
            <a:ext cx="7543800" cy="4568952"/>
          </a:xfrm>
        </p:spPr>
        <p:txBody>
          <a:bodyPr/>
          <a:lstStyle/>
          <a:p>
            <a:r>
              <a:rPr lang="en-US" dirty="0" smtClean="0"/>
              <a:t>Jenkins lists 12 (on handout)</a:t>
            </a:r>
          </a:p>
          <a:p>
            <a:r>
              <a:rPr lang="en-US" dirty="0" smtClean="0"/>
              <a:t>Play: “Capacity to experiment with the surroundings as a form of problem solving”</a:t>
            </a:r>
          </a:p>
        </p:txBody>
      </p:sp>
    </p:spTree>
    <p:extLst>
      <p:ext uri="{BB962C8B-B14F-4D97-AF65-F5344CB8AC3E}">
        <p14:creationId xmlns:p14="http://schemas.microsoft.com/office/powerpoint/2010/main" val="412452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96"/>
    </mc:Choice>
    <mc:Fallback xmlns="">
      <p:transition spd="slow" advTm="15896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952</TotalTime>
  <Words>827</Words>
  <Application>Microsoft Office PowerPoint</Application>
  <PresentationFormat>On-screen Show (4:3)</PresentationFormat>
  <Paragraphs>114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Solstice</vt:lpstr>
      <vt:lpstr>Ignite and Play – Thinking in a Gaming Habit of Mind  or WPA Framework: The Video Game!</vt:lpstr>
      <vt:lpstr>The Gameworld for  FrameworkGamified</vt:lpstr>
      <vt:lpstr>Welcome to Participatory Culture</vt:lpstr>
      <vt:lpstr>What is Participatory Culture?</vt:lpstr>
      <vt:lpstr>Benefits of a Participatory Culture</vt:lpstr>
      <vt:lpstr>The New Digital/Participatory Divide</vt:lpstr>
      <vt:lpstr>New Digital/Participatory Divide</vt:lpstr>
      <vt:lpstr>New Digital/Participatory Divide</vt:lpstr>
      <vt:lpstr>Play: a new Skill for the Age of Participatory Culture</vt:lpstr>
      <vt:lpstr>James Paul Gee</vt:lpstr>
      <vt:lpstr>McGonigal’s Definition of Game</vt:lpstr>
      <vt:lpstr>The Problem with Educational Gamification</vt:lpstr>
      <vt:lpstr>Warren Spector’s RPG Commandments</vt:lpstr>
      <vt:lpstr>How is Game Design Different than Assignment Design?</vt:lpstr>
      <vt:lpstr>Challenge: Contribute to the Hypothetic Video Game FRAMEWORK GAMIFIED</vt:lpstr>
      <vt:lpstr>Criteria for Habit Badges</vt:lpstr>
      <vt:lpstr>Sample—The Persistence Badge</vt:lpstr>
      <vt:lpstr>Set Criteria for A Habits of Mind Badge</vt:lpstr>
      <vt:lpstr>worktime</vt:lpstr>
      <vt:lpstr>Badge Movement</vt:lpstr>
      <vt:lpstr>Questions?</vt:lpstr>
    </vt:vector>
  </TitlesOfParts>
  <Company>Johnson County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ocsadmin</dc:creator>
  <cp:lastModifiedBy>ocsadmin</cp:lastModifiedBy>
  <cp:revision>45</cp:revision>
  <cp:lastPrinted>2014-03-17T20:39:54Z</cp:lastPrinted>
  <dcterms:created xsi:type="dcterms:W3CDTF">2014-02-21T20:42:50Z</dcterms:created>
  <dcterms:modified xsi:type="dcterms:W3CDTF">2014-03-17T21:06:10Z</dcterms:modified>
</cp:coreProperties>
</file>