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65" r:id="rId2"/>
    <p:sldId id="256" r:id="rId3"/>
    <p:sldId id="257" r:id="rId4"/>
    <p:sldId id="263" r:id="rId5"/>
    <p:sldId id="258" r:id="rId6"/>
    <p:sldId id="259" r:id="rId7"/>
    <p:sldId id="261" r:id="rId8"/>
    <p:sldId id="262" r:id="rId9"/>
    <p:sldId id="260" r:id="rId10"/>
    <p:sldId id="266" r:id="rId11"/>
    <p:sldId id="264"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CECCAE-75B3-47C7-A50E-0E4AF421F682}"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99EC-4918-4A9A-8C67-B5B74FA8A69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60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ECCAE-75B3-47C7-A50E-0E4AF421F682}"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326977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ECCAE-75B3-47C7-A50E-0E4AF421F682}"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243102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ECCAE-75B3-47C7-A50E-0E4AF421F682}"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374780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CECCAE-75B3-47C7-A50E-0E4AF421F682}"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99EC-4918-4A9A-8C67-B5B74FA8A69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74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CECCAE-75B3-47C7-A50E-0E4AF421F682}"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394178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CECCAE-75B3-47C7-A50E-0E4AF421F682}" type="datetimeFigureOut">
              <a:rPr lang="en-US" smtClean="0"/>
              <a:t>8/16/2016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185214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ECCAE-75B3-47C7-A50E-0E4AF421F682}" type="datetimeFigureOut">
              <a:rPr lang="en-US" smtClean="0"/>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5667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CECCAE-75B3-47C7-A50E-0E4AF421F682}" type="datetimeFigureOut">
              <a:rPr lang="en-US" smtClean="0"/>
              <a:t>8/16/2016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285611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CECCAE-75B3-47C7-A50E-0E4AF421F682}" type="datetimeFigureOut">
              <a:rPr lang="en-US" smtClean="0"/>
              <a:t>8/16/2016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0E99EC-4918-4A9A-8C67-B5B74FA8A69B}" type="slidenum">
              <a:rPr lang="en-US" smtClean="0"/>
              <a:t>‹#›</a:t>
            </a:fld>
            <a:endParaRPr lang="en-US"/>
          </a:p>
        </p:txBody>
      </p:sp>
    </p:spTree>
    <p:extLst>
      <p:ext uri="{BB962C8B-B14F-4D97-AF65-F5344CB8AC3E}">
        <p14:creationId xmlns:p14="http://schemas.microsoft.com/office/powerpoint/2010/main" val="91481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9CECCAE-75B3-47C7-A50E-0E4AF421F682}"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99EC-4918-4A9A-8C67-B5B74FA8A69B}" type="slidenum">
              <a:rPr lang="en-US" smtClean="0"/>
              <a:t>‹#›</a:t>
            </a:fld>
            <a:endParaRPr lang="en-US"/>
          </a:p>
        </p:txBody>
      </p:sp>
    </p:spTree>
    <p:extLst>
      <p:ext uri="{BB962C8B-B14F-4D97-AF65-F5344CB8AC3E}">
        <p14:creationId xmlns:p14="http://schemas.microsoft.com/office/powerpoint/2010/main" val="187482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CECCAE-75B3-47C7-A50E-0E4AF421F682}" type="datetimeFigureOut">
              <a:rPr lang="en-US" smtClean="0"/>
              <a:t>8/16/2016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0E99EC-4918-4A9A-8C67-B5B74FA8A69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71732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 to think about . .  .</a:t>
            </a:r>
          </a:p>
        </p:txBody>
      </p:sp>
      <p:sp>
        <p:nvSpPr>
          <p:cNvPr id="3" name="Content Placeholder 2"/>
          <p:cNvSpPr>
            <a:spLocks noGrp="1"/>
          </p:cNvSpPr>
          <p:nvPr>
            <p:ph idx="1"/>
          </p:nvPr>
        </p:nvSpPr>
        <p:spPr>
          <a:xfrm>
            <a:off x="1097279" y="1845734"/>
            <a:ext cx="10252891" cy="4023360"/>
          </a:xfrm>
        </p:spPr>
        <p:txBody>
          <a:bodyPr>
            <a:normAutofit/>
          </a:bodyPr>
          <a:lstStyle/>
          <a:p>
            <a:r>
              <a:rPr lang="en-US" sz="2400" dirty="0"/>
              <a:t>Imagine you are shooting a scene where the point-of-view character is a police officer whose partner has just been shot. What camera angles you would use to shoot the scene immediately following the gunshot and partner collapsing to the pavement? Explain why you would select those angles/transitions.</a:t>
            </a:r>
          </a:p>
          <a:p>
            <a:r>
              <a:rPr lang="en-US" sz="2400" dirty="0">
                <a:solidFill>
                  <a:schemeClr val="accent5">
                    <a:lumMod val="50000"/>
                  </a:schemeClr>
                </a:solidFill>
              </a:rPr>
              <a:t>Imagine you are shooting a scene where you are introducing the antagonist for the first time--the antagonist will walk into a crowded room where your protagonist is already sitting. What do we hear? Is there anything we don’t hear?</a:t>
            </a:r>
          </a:p>
          <a:p>
            <a:r>
              <a:rPr lang="en-US" sz="2400" dirty="0"/>
              <a:t>Imagine you are shooting a scene where your math genius protagonist is solving a complex problem over a series of hours. Describes the series of images we will see to indicate the elapsed time. What do we hear?</a:t>
            </a:r>
          </a:p>
        </p:txBody>
      </p:sp>
    </p:spTree>
    <p:extLst>
      <p:ext uri="{BB962C8B-B14F-4D97-AF65-F5344CB8AC3E}">
        <p14:creationId xmlns:p14="http://schemas.microsoft.com/office/powerpoint/2010/main" val="104531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i="1" dirty="0"/>
              <a:t>Participatory culture shifts the focus of literacy from individual expression to community involvement.</a:t>
            </a:r>
          </a:p>
        </p:txBody>
      </p:sp>
      <p:sp>
        <p:nvSpPr>
          <p:cNvPr id="3" name="Subtitle 2"/>
          <p:cNvSpPr>
            <a:spLocks noGrp="1"/>
          </p:cNvSpPr>
          <p:nvPr>
            <p:ph type="subTitle" idx="1"/>
          </p:nvPr>
        </p:nvSpPr>
        <p:spPr/>
        <p:txBody>
          <a:bodyPr/>
          <a:lstStyle/>
          <a:p>
            <a:pPr algn="r"/>
            <a:r>
              <a:rPr lang="en-US" dirty="0"/>
              <a:t>Henry Jenkins</a:t>
            </a:r>
          </a:p>
          <a:p>
            <a:pPr algn="r"/>
            <a:r>
              <a:rPr lang="en-US" dirty="0"/>
              <a:t>Confronting the Challenges of Participatory culture</a:t>
            </a:r>
          </a:p>
        </p:txBody>
      </p:sp>
    </p:spTree>
    <p:extLst>
      <p:ext uri="{BB962C8B-B14F-4D97-AF65-F5344CB8AC3E}">
        <p14:creationId xmlns:p14="http://schemas.microsoft.com/office/powerpoint/2010/main" val="179639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gap</a:t>
            </a:r>
          </a:p>
        </p:txBody>
      </p:sp>
      <p:sp>
        <p:nvSpPr>
          <p:cNvPr id="3" name="Content Placeholder 2"/>
          <p:cNvSpPr>
            <a:spLocks noGrp="1"/>
          </p:cNvSpPr>
          <p:nvPr>
            <p:ph idx="1"/>
          </p:nvPr>
        </p:nvSpPr>
        <p:spPr/>
        <p:txBody>
          <a:bodyPr>
            <a:normAutofit/>
          </a:bodyPr>
          <a:lstStyle/>
          <a:p>
            <a:pPr marL="508000" indent="-508000">
              <a:buFont typeface="Courier New" panose="02070309020205020404" pitchFamily="49" charset="0"/>
              <a:buChar char="o"/>
            </a:pPr>
            <a:r>
              <a:rPr lang="en-US" sz="2800" dirty="0">
                <a:latin typeface="+mj-lt"/>
              </a:rPr>
              <a:t>Problems caused by lack of access</a:t>
            </a:r>
          </a:p>
          <a:p>
            <a:pPr marL="508000" indent="-508000">
              <a:buFont typeface="Courier New" panose="02070309020205020404" pitchFamily="49" charset="0"/>
              <a:buChar char="o"/>
            </a:pPr>
            <a:r>
              <a:rPr lang="en-US" sz="2800" dirty="0">
                <a:latin typeface="+mj-lt"/>
              </a:rPr>
              <a:t>Problems caused by lack of transparency or failure to understand or critically parse how the media constructs their experience</a:t>
            </a:r>
          </a:p>
          <a:p>
            <a:pPr marL="508000" indent="-508000">
              <a:buFont typeface="Courier New" panose="02070309020205020404" pitchFamily="49" charset="0"/>
              <a:buChar char="o"/>
            </a:pPr>
            <a:r>
              <a:rPr lang="en-US" sz="2800" dirty="0">
                <a:latin typeface="+mj-lt"/>
              </a:rPr>
              <a:t>Problems caused by lack of mentoring in ethical use of media by an experienced</a:t>
            </a:r>
          </a:p>
        </p:txBody>
      </p:sp>
    </p:spTree>
    <p:extLst>
      <p:ext uri="{BB962C8B-B14F-4D97-AF65-F5344CB8AC3E}">
        <p14:creationId xmlns:p14="http://schemas.microsoft.com/office/powerpoint/2010/main" val="10574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Ideas for assignments</a:t>
            </a:r>
          </a:p>
        </p:txBody>
      </p:sp>
      <p:sp>
        <p:nvSpPr>
          <p:cNvPr id="3" name="Content Placeholder 2"/>
          <p:cNvSpPr>
            <a:spLocks noGrp="1"/>
          </p:cNvSpPr>
          <p:nvPr>
            <p:ph idx="1"/>
          </p:nvPr>
        </p:nvSpPr>
        <p:spPr/>
        <p:txBody>
          <a:bodyPr>
            <a:normAutofit/>
          </a:bodyPr>
          <a:lstStyle/>
          <a:p>
            <a:pPr marL="347663" indent="-347663">
              <a:buFont typeface="Courier New" panose="02070309020205020404" pitchFamily="49" charset="0"/>
              <a:buChar char="o"/>
            </a:pPr>
            <a:r>
              <a:rPr lang="en-US" sz="2400" dirty="0" err="1"/>
              <a:t>Undertold</a:t>
            </a:r>
            <a:r>
              <a:rPr lang="en-US" sz="2400" dirty="0"/>
              <a:t> stories of your discipline</a:t>
            </a:r>
          </a:p>
          <a:p>
            <a:pPr marL="347663" indent="-347663">
              <a:buFont typeface="Courier New" panose="02070309020205020404" pitchFamily="49" charset="0"/>
              <a:buChar char="o"/>
            </a:pPr>
            <a:r>
              <a:rPr lang="en-US" sz="2400" dirty="0"/>
              <a:t>Evolution of a key term or concept</a:t>
            </a:r>
          </a:p>
          <a:p>
            <a:pPr marL="347663" indent="-347663">
              <a:buFont typeface="Courier New" panose="02070309020205020404" pitchFamily="49" charset="0"/>
              <a:buChar char="o"/>
            </a:pPr>
            <a:r>
              <a:rPr lang="en-US" sz="2400" dirty="0"/>
              <a:t>Collaborative wikis, websites, archives</a:t>
            </a:r>
          </a:p>
          <a:p>
            <a:pPr marL="347663" indent="-347663">
              <a:buFont typeface="Courier New" panose="02070309020205020404" pitchFamily="49" charset="0"/>
              <a:buChar char="o"/>
            </a:pPr>
            <a:r>
              <a:rPr lang="en-US" sz="2400" dirty="0"/>
              <a:t>Reporting a story</a:t>
            </a:r>
          </a:p>
          <a:p>
            <a:pPr marL="347663" indent="-347663">
              <a:buFont typeface="Courier New" panose="02070309020205020404" pitchFamily="49" charset="0"/>
              <a:buChar char="o"/>
            </a:pPr>
            <a:r>
              <a:rPr lang="en-US" sz="2400" dirty="0"/>
              <a:t>Demonstration videos</a:t>
            </a:r>
          </a:p>
          <a:p>
            <a:pPr marL="347663" indent="-347663">
              <a:buFont typeface="Courier New" panose="02070309020205020404" pitchFamily="49" charset="0"/>
              <a:buChar char="o"/>
            </a:pPr>
            <a:r>
              <a:rPr lang="en-US" sz="2400" dirty="0"/>
              <a:t>Interview with appropriate person edited to set length (</a:t>
            </a:r>
            <a:r>
              <a:rPr lang="en-US" sz="2400" dirty="0" err="1"/>
              <a:t>StoryCorp</a:t>
            </a:r>
            <a:r>
              <a:rPr lang="en-US" sz="2400" dirty="0"/>
              <a:t> materials)</a:t>
            </a:r>
          </a:p>
          <a:p>
            <a:pPr marL="347663" indent="-347663">
              <a:buFont typeface="Courier New" panose="02070309020205020404" pitchFamily="49" charset="0"/>
              <a:buChar char="o"/>
            </a:pPr>
            <a:r>
              <a:rPr lang="en-US" sz="2400" dirty="0"/>
              <a:t>Embedding short videos into longer documentaries or podcast series.</a:t>
            </a:r>
          </a:p>
          <a:p>
            <a:pPr marL="347663" indent="-347663">
              <a:buFont typeface="Courier New" panose="02070309020205020404" pitchFamily="49" charset="0"/>
              <a:buChar char="o"/>
            </a:pPr>
            <a:r>
              <a:rPr lang="en-US" sz="2400" dirty="0"/>
              <a:t>Remix of all student’s materials for new project</a:t>
            </a:r>
          </a:p>
        </p:txBody>
      </p:sp>
    </p:spTree>
    <p:extLst>
      <p:ext uri="{BB962C8B-B14F-4D97-AF65-F5344CB8AC3E}">
        <p14:creationId xmlns:p14="http://schemas.microsoft.com/office/powerpoint/2010/main" val="3672055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Read . . .</a:t>
            </a:r>
          </a:p>
        </p:txBody>
      </p:sp>
      <p:sp>
        <p:nvSpPr>
          <p:cNvPr id="3" name="Content Placeholder 2"/>
          <p:cNvSpPr>
            <a:spLocks noGrp="1"/>
          </p:cNvSpPr>
          <p:nvPr>
            <p:ph idx="1"/>
          </p:nvPr>
        </p:nvSpPr>
        <p:spPr/>
        <p:txBody>
          <a:bodyPr>
            <a:normAutofit/>
          </a:bodyPr>
          <a:lstStyle/>
          <a:p>
            <a:pPr marL="0" indent="-457200">
              <a:buNone/>
            </a:pPr>
            <a:r>
              <a:rPr lang="en-US" sz="2400" dirty="0">
                <a:latin typeface="+mj-lt"/>
              </a:rPr>
              <a:t>Alexander, Bryan. </a:t>
            </a:r>
            <a:r>
              <a:rPr lang="en-US" sz="2400" i="1" dirty="0">
                <a:latin typeface="+mj-lt"/>
              </a:rPr>
              <a:t>The New Digital Storytelling. </a:t>
            </a:r>
            <a:r>
              <a:rPr lang="en-US" sz="2400" dirty="0" err="1">
                <a:latin typeface="+mj-lt"/>
              </a:rPr>
              <a:t>Praeger</a:t>
            </a:r>
            <a:r>
              <a:rPr lang="en-US" sz="2400" dirty="0">
                <a:latin typeface="+mj-lt"/>
              </a:rPr>
              <a:t>. 2011.</a:t>
            </a:r>
          </a:p>
          <a:p>
            <a:pPr marL="0" indent="-457200">
              <a:buNone/>
            </a:pPr>
            <a:r>
              <a:rPr lang="en-US" sz="2400" dirty="0" err="1">
                <a:latin typeface="+mj-lt"/>
              </a:rPr>
              <a:t>boyd</a:t>
            </a:r>
            <a:r>
              <a:rPr lang="en-US" sz="2400" dirty="0">
                <a:latin typeface="+mj-lt"/>
              </a:rPr>
              <a:t>, </a:t>
            </a:r>
            <a:r>
              <a:rPr lang="en-US" sz="2400" dirty="0" err="1">
                <a:latin typeface="+mj-lt"/>
              </a:rPr>
              <a:t>danah</a:t>
            </a:r>
            <a:r>
              <a:rPr lang="en-US" sz="2400" dirty="0">
                <a:latin typeface="+mj-lt"/>
              </a:rPr>
              <a:t>. </a:t>
            </a:r>
            <a:r>
              <a:rPr lang="en-US" sz="2400" i="1" dirty="0">
                <a:latin typeface="+mj-lt"/>
              </a:rPr>
              <a:t>It’s Complicated: The Social Lives of Networked Teens. </a:t>
            </a:r>
            <a:r>
              <a:rPr lang="en-US" sz="2400" dirty="0">
                <a:latin typeface="+mj-lt"/>
              </a:rPr>
              <a:t>Yale UP, 2015.</a:t>
            </a:r>
          </a:p>
          <a:p>
            <a:pPr marL="0" indent="-457200">
              <a:buNone/>
            </a:pPr>
            <a:r>
              <a:rPr lang="en-US" sz="2400" dirty="0" err="1">
                <a:latin typeface="+mj-lt"/>
              </a:rPr>
              <a:t>Gotchall</a:t>
            </a:r>
            <a:r>
              <a:rPr lang="en-US" sz="2400" dirty="0">
                <a:latin typeface="+mj-lt"/>
              </a:rPr>
              <a:t>, Jonathan. </a:t>
            </a:r>
            <a:r>
              <a:rPr lang="en-US" sz="2400" i="1" dirty="0">
                <a:latin typeface="+mj-lt"/>
              </a:rPr>
              <a:t>The Storytelling Animal. </a:t>
            </a:r>
            <a:r>
              <a:rPr lang="en-US" sz="2400" dirty="0">
                <a:latin typeface="+mj-lt"/>
              </a:rPr>
              <a:t>Mariner, 2013.</a:t>
            </a:r>
          </a:p>
          <a:p>
            <a:pPr marL="631825" indent="-631825">
              <a:buNone/>
            </a:pPr>
            <a:r>
              <a:rPr lang="en-US" sz="2400" dirty="0">
                <a:latin typeface="+mj-lt"/>
              </a:rPr>
              <a:t>Jenkins, Henry. </a:t>
            </a:r>
            <a:r>
              <a:rPr lang="en-US" sz="2400" i="1" dirty="0">
                <a:latin typeface="+mj-lt"/>
              </a:rPr>
              <a:t>Confronting the Challenges of Participatory Culture.</a:t>
            </a:r>
            <a:r>
              <a:rPr lang="en-US" sz="2400" dirty="0">
                <a:latin typeface="+mj-lt"/>
              </a:rPr>
              <a:t> MacArthur Foundation, 2009.</a:t>
            </a:r>
          </a:p>
          <a:p>
            <a:pPr marL="0" indent="0">
              <a:buNone/>
            </a:pPr>
            <a:r>
              <a:rPr lang="en-US" sz="2400" b="1" dirty="0">
                <a:solidFill>
                  <a:schemeClr val="accent5">
                    <a:lumMod val="50000"/>
                  </a:schemeClr>
                </a:solidFill>
                <a:latin typeface="+mj-lt"/>
              </a:rPr>
              <a:t>For list of colleges with great digital storytelling resources (including rubrics) + sample stories, go to</a:t>
            </a:r>
          </a:p>
          <a:p>
            <a:pPr marL="292608" lvl="1" indent="0">
              <a:buNone/>
            </a:pPr>
            <a:r>
              <a:rPr lang="en-US" sz="2400" dirty="0">
                <a:latin typeface="+mj-lt"/>
              </a:rPr>
              <a:t>http://blogs.jccc.edu/mfitzpat/in-service/</a:t>
            </a:r>
          </a:p>
        </p:txBody>
      </p:sp>
    </p:spTree>
    <p:extLst>
      <p:ext uri="{BB962C8B-B14F-4D97-AF65-F5344CB8AC3E}">
        <p14:creationId xmlns:p14="http://schemas.microsoft.com/office/powerpoint/2010/main" val="343235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Digital Storytelling</a:t>
            </a:r>
          </a:p>
        </p:txBody>
      </p:sp>
      <p:sp>
        <p:nvSpPr>
          <p:cNvPr id="3" name="Subtitle 2"/>
          <p:cNvSpPr>
            <a:spLocks noGrp="1"/>
          </p:cNvSpPr>
          <p:nvPr>
            <p:ph type="subTitle" idx="1"/>
          </p:nvPr>
        </p:nvSpPr>
        <p:spPr/>
        <p:txBody>
          <a:bodyPr/>
          <a:lstStyle/>
          <a:p>
            <a:r>
              <a:rPr lang="en-US" dirty="0"/>
              <a:t>Maureen Fitzpatrick</a:t>
            </a:r>
          </a:p>
        </p:txBody>
      </p:sp>
    </p:spTree>
    <p:extLst>
      <p:ext uri="{BB962C8B-B14F-4D97-AF65-F5344CB8AC3E}">
        <p14:creationId xmlns:p14="http://schemas.microsoft.com/office/powerpoint/2010/main" val="56795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a story be an academic genre?</a:t>
            </a:r>
          </a:p>
        </p:txBody>
      </p:sp>
      <p:sp>
        <p:nvSpPr>
          <p:cNvPr id="3" name="Content Placeholder 2"/>
          <p:cNvSpPr>
            <a:spLocks noGrp="1"/>
          </p:cNvSpPr>
          <p:nvPr>
            <p:ph idx="1"/>
          </p:nvPr>
        </p:nvSpPr>
        <p:spPr/>
        <p:txBody>
          <a:bodyPr/>
          <a:lstStyle/>
          <a:p>
            <a:r>
              <a:rPr lang="en-US" sz="2800" dirty="0"/>
              <a:t>Traditional definition of story:</a:t>
            </a:r>
          </a:p>
          <a:p>
            <a:pPr lvl="1"/>
            <a:r>
              <a:rPr lang="en-US" sz="2800" dirty="0"/>
              <a:t>“Content presented in a sequential manner”</a:t>
            </a:r>
          </a:p>
          <a:p>
            <a:pPr lvl="1"/>
            <a:r>
              <a:rPr lang="en-US" sz="2800" dirty="0"/>
              <a:t>Beginning, middle &amp; end</a:t>
            </a:r>
          </a:p>
          <a:p>
            <a:pPr lvl="1"/>
            <a:r>
              <a:rPr lang="en-US" sz="2800" dirty="0"/>
              <a:t>Story is hard wired into the brain</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9838" y="2230351"/>
            <a:ext cx="6752162" cy="4496940"/>
          </a:xfrm>
          <a:prstGeom prst="rect">
            <a:avLst/>
          </a:prstGeom>
        </p:spPr>
      </p:pic>
    </p:spTree>
    <p:extLst>
      <p:ext uri="{BB962C8B-B14F-4D97-AF65-F5344CB8AC3E}">
        <p14:creationId xmlns:p14="http://schemas.microsoft.com/office/powerpoint/2010/main" val="128809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 of a meaning</a:t>
            </a:r>
          </a:p>
        </p:txBody>
      </p:sp>
      <p:sp>
        <p:nvSpPr>
          <p:cNvPr id="3" name="Content Placeholder 2"/>
          <p:cNvSpPr>
            <a:spLocks noGrp="1"/>
          </p:cNvSpPr>
          <p:nvPr>
            <p:ph idx="1"/>
          </p:nvPr>
        </p:nvSpPr>
        <p:spPr/>
        <p:txBody>
          <a:bodyPr>
            <a:normAutofit/>
          </a:bodyPr>
          <a:lstStyle/>
          <a:p>
            <a:r>
              <a:rPr lang="en-US" sz="3600" dirty="0">
                <a:latin typeface="+mj-lt"/>
              </a:rPr>
              <a:t>Not a story:</a:t>
            </a:r>
          </a:p>
          <a:p>
            <a:pPr lvl="1"/>
            <a:r>
              <a:rPr lang="en-US" sz="3400" i="1" dirty="0">
                <a:solidFill>
                  <a:schemeClr val="accent5">
                    <a:lumMod val="50000"/>
                  </a:schemeClr>
                </a:solidFill>
                <a:latin typeface="+mj-lt"/>
              </a:rPr>
              <a:t>The queen died and then the king died.</a:t>
            </a:r>
          </a:p>
          <a:p>
            <a:pPr lvl="1"/>
            <a:endParaRPr lang="en-US" sz="3400" i="1" dirty="0">
              <a:solidFill>
                <a:schemeClr val="accent5">
                  <a:lumMod val="50000"/>
                </a:schemeClr>
              </a:solidFill>
              <a:latin typeface="+mj-lt"/>
            </a:endParaRPr>
          </a:p>
          <a:p>
            <a:pPr marL="201168" lvl="1" indent="0">
              <a:buNone/>
            </a:pPr>
            <a:r>
              <a:rPr lang="en-US" sz="3400" dirty="0">
                <a:solidFill>
                  <a:schemeClr val="tx1"/>
                </a:solidFill>
                <a:latin typeface="+mj-lt"/>
              </a:rPr>
              <a:t>A story:</a:t>
            </a:r>
          </a:p>
          <a:p>
            <a:pPr lvl="1"/>
            <a:r>
              <a:rPr lang="en-US" sz="3400" i="1" dirty="0">
                <a:solidFill>
                  <a:schemeClr val="accent5">
                    <a:lumMod val="50000"/>
                  </a:schemeClr>
                </a:solidFill>
                <a:latin typeface="+mj-lt"/>
              </a:rPr>
              <a:t>The queen died, and then the king died of a broken heart.</a:t>
            </a:r>
            <a:endParaRPr lang="en-US" sz="3400" dirty="0">
              <a:solidFill>
                <a:schemeClr val="tx1"/>
              </a:solidFill>
              <a:latin typeface="+mj-lt"/>
            </a:endParaRPr>
          </a:p>
        </p:txBody>
      </p:sp>
    </p:spTree>
    <p:extLst>
      <p:ext uri="{BB962C8B-B14F-4D97-AF65-F5344CB8AC3E}">
        <p14:creationId xmlns:p14="http://schemas.microsoft.com/office/powerpoint/2010/main" val="220490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these stories?</a:t>
            </a:r>
          </a:p>
        </p:txBody>
      </p:sp>
      <p:sp>
        <p:nvSpPr>
          <p:cNvPr id="3" name="Content Placeholder 2"/>
          <p:cNvSpPr>
            <a:spLocks noGrp="1"/>
          </p:cNvSpPr>
          <p:nvPr>
            <p:ph idx="1"/>
          </p:nvPr>
        </p:nvSpPr>
        <p:spPr/>
        <p:txBody>
          <a:bodyPr>
            <a:normAutofit/>
          </a:bodyPr>
          <a:lstStyle/>
          <a:p>
            <a:pPr marL="0" indent="0">
              <a:buNone/>
            </a:pPr>
            <a:r>
              <a:rPr lang="en-US" sz="3600" dirty="0"/>
              <a:t>Balance sheet?</a:t>
            </a:r>
          </a:p>
          <a:p>
            <a:pPr marL="0" indent="0">
              <a:buNone/>
            </a:pPr>
            <a:r>
              <a:rPr lang="en-US" sz="3600" dirty="0"/>
              <a:t>An hour waiting in a place?</a:t>
            </a:r>
          </a:p>
          <a:p>
            <a:pPr marL="0" indent="0">
              <a:buNone/>
            </a:pPr>
            <a:r>
              <a:rPr lang="en-US" sz="3600" dirty="0"/>
              <a:t>A clinical description of a medical procedure?</a:t>
            </a:r>
          </a:p>
          <a:p>
            <a:pPr marL="0" indent="0">
              <a:buNone/>
            </a:pPr>
            <a:endParaRPr lang="en-US" sz="3600" dirty="0"/>
          </a:p>
        </p:txBody>
      </p:sp>
    </p:spTree>
    <p:extLst>
      <p:ext uri="{BB962C8B-B14F-4D97-AF65-F5344CB8AC3E}">
        <p14:creationId xmlns:p14="http://schemas.microsoft.com/office/powerpoint/2010/main" val="295442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Working Definition of “Story”</a:t>
            </a:r>
          </a:p>
        </p:txBody>
      </p:sp>
      <p:sp>
        <p:nvSpPr>
          <p:cNvPr id="3" name="Content Placeholder 2"/>
          <p:cNvSpPr>
            <a:spLocks noGrp="1"/>
          </p:cNvSpPr>
          <p:nvPr>
            <p:ph idx="1"/>
          </p:nvPr>
        </p:nvSpPr>
        <p:spPr/>
        <p:txBody>
          <a:bodyPr>
            <a:normAutofit/>
          </a:bodyPr>
          <a:lstStyle/>
          <a:p>
            <a:r>
              <a:rPr lang="en-US" sz="3600" i="1" dirty="0"/>
              <a:t>A story is a sequence of content, anchored on a problem, which engages that audience with emotion and meaning.</a:t>
            </a:r>
          </a:p>
        </p:txBody>
      </p:sp>
    </p:spTree>
    <p:extLst>
      <p:ext uri="{BB962C8B-B14F-4D97-AF65-F5344CB8AC3E}">
        <p14:creationId xmlns:p14="http://schemas.microsoft.com/office/powerpoint/2010/main" val="229216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digital storytelling</a:t>
            </a:r>
          </a:p>
        </p:txBody>
      </p:sp>
      <p:sp>
        <p:nvSpPr>
          <p:cNvPr id="3" name="Content Placeholder 2"/>
          <p:cNvSpPr>
            <a:spLocks noGrp="1"/>
          </p:cNvSpPr>
          <p:nvPr>
            <p:ph idx="1"/>
          </p:nvPr>
        </p:nvSpPr>
        <p:spPr/>
        <p:txBody>
          <a:bodyPr>
            <a:normAutofit fontScale="92500" lnSpcReduction="10000"/>
          </a:bodyPr>
          <a:lstStyle/>
          <a:p>
            <a:pPr marL="457200" indent="-166688">
              <a:buFont typeface="Arial" panose="020B0604020202020204" pitchFamily="34" charset="0"/>
              <a:buChar char="•"/>
            </a:pPr>
            <a:r>
              <a:rPr lang="en-US" sz="3600" dirty="0">
                <a:latin typeface="+mj-lt"/>
              </a:rPr>
              <a:t>Edited video presentation (voice, image, movement, the whole Ken Burns thing)</a:t>
            </a:r>
          </a:p>
          <a:p>
            <a:pPr marL="457200" indent="-166688">
              <a:buFont typeface="Arial" panose="020B0604020202020204" pitchFamily="34" charset="0"/>
              <a:buChar char="•"/>
            </a:pPr>
            <a:r>
              <a:rPr lang="en-US" sz="3600" dirty="0">
                <a:latin typeface="+mj-lt"/>
              </a:rPr>
              <a:t>Podcast series or oral history project</a:t>
            </a:r>
          </a:p>
          <a:p>
            <a:pPr marL="457200" indent="-166688">
              <a:buFont typeface="Arial" panose="020B0604020202020204" pitchFamily="34" charset="0"/>
              <a:buChar char="•"/>
            </a:pPr>
            <a:r>
              <a:rPr lang="en-US" sz="3600" dirty="0">
                <a:latin typeface="+mj-lt"/>
              </a:rPr>
              <a:t>Blog novel or researched non-fiction narrative</a:t>
            </a:r>
          </a:p>
          <a:p>
            <a:pPr marL="457200" indent="-166688">
              <a:buFont typeface="Arial" panose="020B0604020202020204" pitchFamily="34" charset="0"/>
              <a:buChar char="•"/>
            </a:pPr>
            <a:r>
              <a:rPr lang="en-US" sz="3600" dirty="0" err="1">
                <a:latin typeface="+mj-lt"/>
              </a:rPr>
              <a:t>iDocumentaries</a:t>
            </a:r>
            <a:endParaRPr lang="en-US" sz="3600" dirty="0">
              <a:latin typeface="+mj-lt"/>
            </a:endParaRPr>
          </a:p>
          <a:p>
            <a:pPr marL="457200" indent="-166688">
              <a:buFont typeface="Arial" panose="020B0604020202020204" pitchFamily="34" charset="0"/>
              <a:buChar char="•"/>
            </a:pPr>
            <a:r>
              <a:rPr lang="en-US" sz="3600" dirty="0">
                <a:latin typeface="+mj-lt"/>
              </a:rPr>
              <a:t>Twitter/Snapchat world-building project</a:t>
            </a:r>
          </a:p>
          <a:p>
            <a:pPr marL="457200" indent="-166688">
              <a:buFont typeface="Arial" panose="020B0604020202020204" pitchFamily="34" charset="0"/>
              <a:buChar char="•"/>
            </a:pPr>
            <a:r>
              <a:rPr lang="en-US" sz="3600" dirty="0">
                <a:latin typeface="+mj-lt"/>
              </a:rPr>
              <a:t>Transmedia creations</a:t>
            </a:r>
          </a:p>
        </p:txBody>
      </p:sp>
    </p:spTree>
    <p:extLst>
      <p:ext uri="{BB962C8B-B14F-4D97-AF65-F5344CB8AC3E}">
        <p14:creationId xmlns:p14="http://schemas.microsoft.com/office/powerpoint/2010/main" val="184888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just writing, but writing enhanced</a:t>
            </a:r>
          </a:p>
        </p:txBody>
      </p:sp>
      <p:sp>
        <p:nvSpPr>
          <p:cNvPr id="3" name="Content Placeholder 2"/>
          <p:cNvSpPr>
            <a:spLocks noGrp="1"/>
          </p:cNvSpPr>
          <p:nvPr>
            <p:ph idx="1"/>
          </p:nvPr>
        </p:nvSpPr>
        <p:spPr/>
        <p:txBody>
          <a:bodyPr>
            <a:normAutofit/>
          </a:bodyPr>
          <a:lstStyle/>
          <a:p>
            <a:pPr marL="406400" indent="-265113">
              <a:buFont typeface="Arial" panose="020B0604020202020204" pitchFamily="34" charset="0"/>
              <a:buChar char="•"/>
            </a:pPr>
            <a:r>
              <a:rPr lang="en-US" sz="3200" dirty="0">
                <a:latin typeface="+mj-lt"/>
              </a:rPr>
              <a:t>The human voice is our first and often best instrument, particularly as we learn to manipulate language.</a:t>
            </a:r>
          </a:p>
          <a:p>
            <a:pPr marL="406400" indent="-265113">
              <a:buFont typeface="Arial" panose="020B0604020202020204" pitchFamily="34" charset="0"/>
              <a:buChar char="•"/>
            </a:pPr>
            <a:r>
              <a:rPr lang="en-US" sz="3200" dirty="0">
                <a:latin typeface="+mj-lt"/>
              </a:rPr>
              <a:t>Creating a visual map requires comprehension and interpretation in greater depth.</a:t>
            </a:r>
          </a:p>
          <a:p>
            <a:pPr marL="406400" indent="-265113">
              <a:buFont typeface="Arial" panose="020B0604020202020204" pitchFamily="34" charset="0"/>
              <a:buChar char="•"/>
            </a:pPr>
            <a:r>
              <a:rPr lang="en-US" sz="3200" dirty="0">
                <a:latin typeface="+mj-lt"/>
              </a:rPr>
              <a:t>Media is a language students speak, and speak well.</a:t>
            </a:r>
          </a:p>
        </p:txBody>
      </p:sp>
    </p:spTree>
    <p:extLst>
      <p:ext uri="{BB962C8B-B14F-4D97-AF65-F5344CB8AC3E}">
        <p14:creationId xmlns:p14="http://schemas.microsoft.com/office/powerpoint/2010/main" val="364926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 Participatory </a:t>
            </a:r>
            <a:r>
              <a:rPr lang="en-US" dirty="0" smtClean="0"/>
              <a:t>Culture </a:t>
            </a:r>
            <a:r>
              <a:rPr lang="en-US" sz="2400" dirty="0" smtClean="0"/>
              <a:t>(Henry Jenkins)</a:t>
            </a:r>
            <a:endParaRPr lang="en-US" dirty="0"/>
          </a:p>
        </p:txBody>
      </p:sp>
      <p:sp>
        <p:nvSpPr>
          <p:cNvPr id="3" name="Content Placeholder 2"/>
          <p:cNvSpPr>
            <a:spLocks noGrp="1"/>
          </p:cNvSpPr>
          <p:nvPr>
            <p:ph idx="1"/>
          </p:nvPr>
        </p:nvSpPr>
        <p:spPr>
          <a:xfrm>
            <a:off x="870857" y="1845734"/>
            <a:ext cx="10284823" cy="4023360"/>
          </a:xfrm>
        </p:spPr>
        <p:txBody>
          <a:bodyPr>
            <a:noAutofit/>
          </a:bodyPr>
          <a:lstStyle/>
          <a:p>
            <a:pPr marL="742950" indent="-742950">
              <a:buFont typeface="+mj-lt"/>
              <a:buAutoNum type="arabicPeriod"/>
            </a:pPr>
            <a:r>
              <a:rPr lang="en-US" sz="2800" dirty="0">
                <a:latin typeface="+mj-lt"/>
              </a:rPr>
              <a:t>relatively low barriers to artistic expression and civic engagement, </a:t>
            </a:r>
          </a:p>
          <a:p>
            <a:pPr marL="742950" indent="-742950">
              <a:buFont typeface="+mj-lt"/>
              <a:buAutoNum type="arabicPeriod"/>
            </a:pPr>
            <a:r>
              <a:rPr lang="en-US" sz="2800" dirty="0">
                <a:latin typeface="+mj-lt"/>
              </a:rPr>
              <a:t>strong support for creating and sharing creations with others, </a:t>
            </a:r>
          </a:p>
          <a:p>
            <a:pPr marL="742950" indent="-742950">
              <a:buFont typeface="+mj-lt"/>
              <a:buAutoNum type="arabicPeriod"/>
            </a:pPr>
            <a:r>
              <a:rPr lang="en-US" sz="2800" dirty="0">
                <a:latin typeface="+mj-lt"/>
              </a:rPr>
              <a:t>some type of informal mentorship whereby what is known by the most experienced is passed along to novices, </a:t>
            </a:r>
          </a:p>
          <a:p>
            <a:pPr marL="742950" indent="-742950">
              <a:buFont typeface="+mj-lt"/>
              <a:buAutoNum type="arabicPeriod"/>
            </a:pPr>
            <a:r>
              <a:rPr lang="en-US" sz="2800" dirty="0">
                <a:latin typeface="+mj-lt"/>
              </a:rPr>
              <a:t>members who believe that their contributions matter, and </a:t>
            </a:r>
          </a:p>
          <a:p>
            <a:pPr marL="742950" indent="-742950">
              <a:buFont typeface="+mj-lt"/>
              <a:buAutoNum type="arabicPeriod"/>
            </a:pPr>
            <a:r>
              <a:rPr lang="en-US" sz="2800" dirty="0">
                <a:latin typeface="+mj-lt"/>
              </a:rPr>
              <a:t>members who feel some degree of social connection with one another (at the least, they care what other people think about what they have created).</a:t>
            </a:r>
            <a:endParaRPr lang="en-US" sz="2800" i="1" dirty="0">
              <a:latin typeface="+mj-lt"/>
            </a:endParaRPr>
          </a:p>
        </p:txBody>
      </p:sp>
    </p:spTree>
    <p:extLst>
      <p:ext uri="{BB962C8B-B14F-4D97-AF65-F5344CB8AC3E}">
        <p14:creationId xmlns:p14="http://schemas.microsoft.com/office/powerpoint/2010/main" val="32138358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206</TotalTime>
  <Words>646</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Courier New</vt:lpstr>
      <vt:lpstr>Retrospect</vt:lpstr>
      <vt:lpstr>Just to think about . .  .</vt:lpstr>
      <vt:lpstr>Digital Storytelling</vt:lpstr>
      <vt:lpstr>How can a story be an academic genre?</vt:lpstr>
      <vt:lpstr>The importance of a meaning</vt:lpstr>
      <vt:lpstr>Are these stories?</vt:lpstr>
      <vt:lpstr>New Working Definition of “Story”</vt:lpstr>
      <vt:lpstr>Forms of digital storytelling</vt:lpstr>
      <vt:lpstr>Not just writing, but writing enhanced</vt:lpstr>
      <vt:lpstr>“Digital” = Participatory Culture (Henry Jenkins)</vt:lpstr>
      <vt:lpstr>Participatory culture shifts the focus of literacy from individual expression to community involvement.</vt:lpstr>
      <vt:lpstr>Participation gap</vt:lpstr>
      <vt:lpstr>Ideas for assignments</vt:lpstr>
      <vt:lpstr>To Read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Storytelling</dc:title>
  <dc:creator>Maureen Fitzpatrick</dc:creator>
  <cp:lastModifiedBy>Maureen Fitzpatrick</cp:lastModifiedBy>
  <cp:revision>11</cp:revision>
  <dcterms:created xsi:type="dcterms:W3CDTF">2016-08-16T05:23:14Z</dcterms:created>
  <dcterms:modified xsi:type="dcterms:W3CDTF">2016-08-16T17:05:31Z</dcterms:modified>
</cp:coreProperties>
</file>