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8" r:id="rId3"/>
    <p:sldId id="269" r:id="rId4"/>
    <p:sldId id="260" r:id="rId5"/>
    <p:sldId id="257" r:id="rId6"/>
    <p:sldId id="264" r:id="rId7"/>
    <p:sldId id="265" r:id="rId8"/>
    <p:sldId id="270" r:id="rId9"/>
    <p:sldId id="266" r:id="rId10"/>
    <p:sldId id="267" r:id="rId11"/>
    <p:sldId id="268"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DCD056-B86A-4C31-92FE-3C3C04F2632E}" type="datetimeFigureOut">
              <a:rPr lang="en-US" smtClean="0"/>
              <a:t>8/11/2016</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AF0C285-E18B-4DB0-8956-D686A45E174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1893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DCD056-B86A-4C31-92FE-3C3C04F2632E}"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C285-E18B-4DB0-8956-D686A45E174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7772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DCD056-B86A-4C31-92FE-3C3C04F2632E}"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C285-E18B-4DB0-8956-D686A45E174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50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DCD056-B86A-4C31-92FE-3C3C04F2632E}"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C285-E18B-4DB0-8956-D686A45E174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186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DCD056-B86A-4C31-92FE-3C3C04F2632E}"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0C285-E18B-4DB0-8956-D686A45E174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0787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DCD056-B86A-4C31-92FE-3C3C04F2632E}"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0C285-E18B-4DB0-8956-D686A45E174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6167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DCD056-B86A-4C31-92FE-3C3C04F2632E}" type="datetimeFigureOut">
              <a:rPr lang="en-US" smtClean="0"/>
              <a:t>8/11/2016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F0C285-E18B-4DB0-8956-D686A45E174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4726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DCD056-B86A-4C31-92FE-3C3C04F2632E}" type="datetimeFigureOut">
              <a:rPr lang="en-US" smtClean="0"/>
              <a:t>8/11/2016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F0C285-E18B-4DB0-8956-D686A45E174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562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CD056-B86A-4C31-92FE-3C3C04F2632E}" type="datetimeFigureOut">
              <a:rPr lang="en-US" smtClean="0"/>
              <a:t>8/11/2016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F0C285-E18B-4DB0-8956-D686A45E1742}" type="slidenum">
              <a:rPr lang="en-US" smtClean="0"/>
              <a:t>‹#›</a:t>
            </a:fld>
            <a:endParaRPr lang="en-US"/>
          </a:p>
        </p:txBody>
      </p:sp>
    </p:spTree>
    <p:extLst>
      <p:ext uri="{BB962C8B-B14F-4D97-AF65-F5344CB8AC3E}">
        <p14:creationId xmlns:p14="http://schemas.microsoft.com/office/powerpoint/2010/main" val="109714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DCD056-B86A-4C31-92FE-3C3C04F2632E}"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0C285-E18B-4DB0-8956-D686A45E174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8336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CDCD056-B86A-4C31-92FE-3C3C04F2632E}" type="datetimeFigureOut">
              <a:rPr lang="en-US" smtClean="0"/>
              <a:t>8/11/2016</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AAF0C285-E18B-4DB0-8956-D686A45E174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784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CDCD056-B86A-4C31-92FE-3C3C04F2632E}" type="datetimeFigureOut">
              <a:rPr lang="en-US" smtClean="0"/>
              <a:t>8/11/2016</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AF0C285-E18B-4DB0-8956-D686A45E174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99870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bjbMfL92b7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ubmedcentral.nih.gov/articlerender.fcgi?artid=3145002&amp;tool=pmcentrez&amp;rendertype=abstrac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46517"/>
          </a:xfrm>
        </p:spPr>
        <p:txBody>
          <a:bodyPr>
            <a:normAutofit/>
          </a:bodyPr>
          <a:lstStyle/>
          <a:p>
            <a:r>
              <a:rPr lang="en-US" sz="9000" b="1" dirty="0"/>
              <a:t>MLA</a:t>
            </a:r>
          </a:p>
        </p:txBody>
      </p:sp>
      <p:sp>
        <p:nvSpPr>
          <p:cNvPr id="3" name="Subtitle 2"/>
          <p:cNvSpPr>
            <a:spLocks noGrp="1"/>
          </p:cNvSpPr>
          <p:nvPr>
            <p:ph type="subTitle" idx="1"/>
          </p:nvPr>
        </p:nvSpPr>
        <p:spPr>
          <a:xfrm>
            <a:off x="1524000" y="2641600"/>
            <a:ext cx="9144000" cy="3282122"/>
          </a:xfrm>
        </p:spPr>
        <p:txBody>
          <a:bodyPr>
            <a:noAutofit/>
          </a:bodyPr>
          <a:lstStyle/>
          <a:p>
            <a:r>
              <a:rPr lang="en-US" sz="4000" dirty="0"/>
              <a:t>What’s New</a:t>
            </a:r>
          </a:p>
          <a:p>
            <a:endParaRPr lang="en-US" sz="1200" dirty="0"/>
          </a:p>
          <a:p>
            <a:endParaRPr lang="en-US" sz="1200" dirty="0"/>
          </a:p>
          <a:p>
            <a:r>
              <a:rPr lang="en-US" sz="2800" dirty="0"/>
              <a:t>Maureen Fitzpatrick &amp; Kathryn Byrne</a:t>
            </a:r>
          </a:p>
          <a:p>
            <a:r>
              <a:rPr lang="en-US" sz="2800" dirty="0"/>
              <a:t>English Department</a:t>
            </a:r>
          </a:p>
        </p:txBody>
      </p:sp>
    </p:spTree>
    <p:extLst>
      <p:ext uri="{BB962C8B-B14F-4D97-AF65-F5344CB8AC3E}">
        <p14:creationId xmlns:p14="http://schemas.microsoft.com/office/powerpoint/2010/main" val="2107810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What’s New? In Text--</a:t>
            </a:r>
          </a:p>
        </p:txBody>
      </p:sp>
      <p:sp>
        <p:nvSpPr>
          <p:cNvPr id="3" name="Content Placeholder 2"/>
          <p:cNvSpPr>
            <a:spLocks noGrp="1"/>
          </p:cNvSpPr>
          <p:nvPr>
            <p:ph idx="1"/>
          </p:nvPr>
        </p:nvSpPr>
        <p:spPr/>
        <p:txBody>
          <a:bodyPr>
            <a:normAutofit/>
          </a:bodyPr>
          <a:lstStyle/>
          <a:p>
            <a:r>
              <a:rPr lang="en-US" sz="2400" dirty="0"/>
              <a:t>In text is unchanged but has added considerations:</a:t>
            </a:r>
          </a:p>
          <a:p>
            <a:pPr lvl="1"/>
            <a:r>
              <a:rPr lang="en-US" sz="2000" dirty="0"/>
              <a:t>Time based references are cited in text, e.g.  (“Shameless</a:t>
            </a:r>
            <a:r>
              <a:rPr lang="en-US" sz="2000" i="1" dirty="0"/>
              <a:t>” 00:16:03-10).</a:t>
            </a:r>
          </a:p>
          <a:p>
            <a:pPr lvl="1"/>
            <a:r>
              <a:rPr lang="en-US" sz="2000" dirty="0"/>
              <a:t>½” indentation for block quotes (used to be a full 1”)</a:t>
            </a:r>
          </a:p>
          <a:p>
            <a:pPr lvl="1"/>
            <a:r>
              <a:rPr lang="en-US" sz="2000" i="1" dirty="0"/>
              <a:t>A, An, The </a:t>
            </a:r>
            <a:r>
              <a:rPr lang="en-US" sz="2000" dirty="0"/>
              <a:t>as part of a periodical’s title is now recognized in works cites list</a:t>
            </a:r>
            <a:r>
              <a:rPr lang="en-US" sz="2000" i="1" dirty="0"/>
              <a:t>.</a:t>
            </a:r>
          </a:p>
        </p:txBody>
      </p:sp>
    </p:spTree>
    <p:extLst>
      <p:ext uri="{BB962C8B-B14F-4D97-AF65-F5344CB8AC3E}">
        <p14:creationId xmlns:p14="http://schemas.microsoft.com/office/powerpoint/2010/main" val="1301129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Helpful sites</a:t>
            </a:r>
            <a:r>
              <a:rPr lang="en-US" dirty="0"/>
              <a:t>	</a:t>
            </a:r>
          </a:p>
        </p:txBody>
      </p:sp>
      <p:sp>
        <p:nvSpPr>
          <p:cNvPr id="3" name="Content Placeholder 2"/>
          <p:cNvSpPr>
            <a:spLocks noGrp="1"/>
          </p:cNvSpPr>
          <p:nvPr>
            <p:ph idx="1"/>
          </p:nvPr>
        </p:nvSpPr>
        <p:spPr/>
        <p:txBody>
          <a:bodyPr>
            <a:normAutofit/>
          </a:bodyPr>
          <a:lstStyle/>
          <a:p>
            <a:r>
              <a:rPr lang="en-US" sz="2400" dirty="0">
                <a:hlinkClick r:id="rId2"/>
              </a:rPr>
              <a:t>https://youtu.be/bjbMfL92b7g</a:t>
            </a:r>
            <a:r>
              <a:rPr lang="en-US" sz="2400" dirty="0"/>
              <a:t> </a:t>
            </a:r>
          </a:p>
        </p:txBody>
      </p:sp>
    </p:spTree>
    <p:extLst>
      <p:ext uri="{BB962C8B-B14F-4D97-AF65-F5344CB8AC3E}">
        <p14:creationId xmlns:p14="http://schemas.microsoft.com/office/powerpoint/2010/main" val="2220514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Result</a:t>
            </a:r>
            <a:r>
              <a:rPr lang="en-US" dirty="0"/>
              <a:t> </a:t>
            </a:r>
          </a:p>
        </p:txBody>
      </p:sp>
      <p:sp>
        <p:nvSpPr>
          <p:cNvPr id="3" name="Content Placeholder 2"/>
          <p:cNvSpPr>
            <a:spLocks noGrp="1"/>
          </p:cNvSpPr>
          <p:nvPr>
            <p:ph idx="1"/>
          </p:nvPr>
        </p:nvSpPr>
        <p:spPr/>
        <p:txBody>
          <a:bodyPr/>
          <a:lstStyle/>
          <a:p>
            <a:r>
              <a:rPr lang="en-US" sz="2400" dirty="0"/>
              <a:t>Writers are asked to </a:t>
            </a:r>
            <a:r>
              <a:rPr lang="en-US" sz="2400" i="1" dirty="0"/>
              <a:t>think, select, and organize</a:t>
            </a:r>
            <a:r>
              <a:rPr lang="en-US" sz="2400" dirty="0"/>
              <a:t> (p4) information in an uncomplicated way. </a:t>
            </a:r>
          </a:p>
          <a:p>
            <a:r>
              <a:rPr lang="en-US" sz="2400" dirty="0"/>
              <a:t>More than one way to correctly document sources</a:t>
            </a:r>
          </a:p>
          <a:p>
            <a:r>
              <a:rPr lang="en-US" sz="2400" dirty="0"/>
              <a:t>Writers generate useful documentation</a:t>
            </a:r>
          </a:p>
          <a:p>
            <a:endParaRPr lang="en-US" i="1" dirty="0"/>
          </a:p>
        </p:txBody>
      </p:sp>
    </p:spTree>
    <p:extLst>
      <p:ext uri="{BB962C8B-B14F-4D97-AF65-F5344CB8AC3E}">
        <p14:creationId xmlns:p14="http://schemas.microsoft.com/office/powerpoint/2010/main" val="94566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Purpose Remains the Same</a:t>
            </a:r>
          </a:p>
        </p:txBody>
      </p:sp>
      <p:sp>
        <p:nvSpPr>
          <p:cNvPr id="3" name="Content Placeholder 2"/>
          <p:cNvSpPr>
            <a:spLocks noGrp="1"/>
          </p:cNvSpPr>
          <p:nvPr>
            <p:ph idx="1"/>
          </p:nvPr>
        </p:nvSpPr>
        <p:spPr/>
        <p:txBody>
          <a:bodyPr>
            <a:normAutofit fontScale="85000" lnSpcReduction="20000"/>
          </a:bodyPr>
          <a:lstStyle/>
          <a:p>
            <a:endParaRPr lang="en-US" dirty="0"/>
          </a:p>
          <a:p>
            <a:pPr lvl="1"/>
            <a:r>
              <a:rPr lang="en-US" sz="3300" dirty="0"/>
              <a:t>Demonstrate thoroughness of research/argument</a:t>
            </a:r>
          </a:p>
          <a:p>
            <a:pPr lvl="1"/>
            <a:r>
              <a:rPr lang="en-US" sz="3300" dirty="0"/>
              <a:t>Give credit where credit is due</a:t>
            </a:r>
          </a:p>
          <a:p>
            <a:pPr lvl="1"/>
            <a:r>
              <a:rPr lang="en-US" sz="3300" dirty="0"/>
              <a:t>Share information</a:t>
            </a:r>
          </a:p>
          <a:p>
            <a:endParaRPr lang="en-US" dirty="0"/>
          </a:p>
          <a:p>
            <a:endParaRPr lang="en-US" dirty="0"/>
          </a:p>
          <a:p>
            <a:pPr marL="0" indent="0">
              <a:buNone/>
            </a:pPr>
            <a:br>
              <a:rPr lang="en-US" dirty="0"/>
            </a:br>
            <a:endParaRPr lang="en-US" dirty="0"/>
          </a:p>
          <a:p>
            <a:endParaRPr lang="en-US" dirty="0"/>
          </a:p>
        </p:txBody>
      </p:sp>
    </p:spTree>
    <p:extLst>
      <p:ext uri="{BB962C8B-B14F-4D97-AF65-F5344CB8AC3E}">
        <p14:creationId xmlns:p14="http://schemas.microsoft.com/office/powerpoint/2010/main" val="18258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MLA</a:t>
            </a:r>
            <a:r>
              <a:rPr lang="en-US" dirty="0"/>
              <a:t> </a:t>
            </a:r>
          </a:p>
        </p:txBody>
      </p:sp>
      <p:sp>
        <p:nvSpPr>
          <p:cNvPr id="3" name="Content Placeholder 2"/>
          <p:cNvSpPr>
            <a:spLocks noGrp="1"/>
          </p:cNvSpPr>
          <p:nvPr>
            <p:ph idx="1"/>
          </p:nvPr>
        </p:nvSpPr>
        <p:spPr>
          <a:xfrm>
            <a:off x="1451579" y="2015731"/>
            <a:ext cx="9603275" cy="3682703"/>
          </a:xfrm>
        </p:spPr>
        <p:txBody>
          <a:bodyPr>
            <a:normAutofit fontScale="32500" lnSpcReduction="20000"/>
          </a:bodyPr>
          <a:lstStyle/>
          <a:p>
            <a:r>
              <a:rPr lang="en-US" sz="5500" dirty="0"/>
              <a:t>Recognizes there is more than one correct way to cite a source</a:t>
            </a:r>
          </a:p>
          <a:p>
            <a:pPr marL="0" indent="0">
              <a:buNone/>
            </a:pPr>
            <a:endParaRPr lang="en-US" dirty="0"/>
          </a:p>
          <a:p>
            <a:pPr marL="914400" lvl="2" indent="0">
              <a:buNone/>
            </a:pPr>
            <a:r>
              <a:rPr lang="en-US" sz="8600" dirty="0"/>
              <a:t>“. . . . A writer whose primary purpose is to give credit for borrowed material may need to provide less information than a writer who is examining the distinguishing features of particular editions of sources text.  Similarly, scholars working in specialized fields may need to cite details about their sources that other scholars making more use of the same resource do not.” (4) </a:t>
            </a:r>
          </a:p>
        </p:txBody>
      </p:sp>
    </p:spTree>
    <p:extLst>
      <p:ext uri="{BB962C8B-B14F-4D97-AF65-F5344CB8AC3E}">
        <p14:creationId xmlns:p14="http://schemas.microsoft.com/office/powerpoint/2010/main" val="3704997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040" y="490518"/>
            <a:ext cx="10515600" cy="1325563"/>
          </a:xfrm>
        </p:spPr>
        <p:txBody>
          <a:bodyPr/>
          <a:lstStyle/>
          <a:p>
            <a:r>
              <a:rPr lang="en-US" sz="4000" dirty="0"/>
              <a:t>New Format</a:t>
            </a:r>
            <a:r>
              <a:rPr lang="en-US" dirty="0"/>
              <a:t>	</a:t>
            </a:r>
          </a:p>
        </p:txBody>
      </p:sp>
      <p:sp>
        <p:nvSpPr>
          <p:cNvPr id="3" name="Content Placeholder 2"/>
          <p:cNvSpPr>
            <a:spLocks noGrp="1"/>
          </p:cNvSpPr>
          <p:nvPr>
            <p:ph idx="1"/>
          </p:nvPr>
        </p:nvSpPr>
        <p:spPr>
          <a:xfrm>
            <a:off x="6530340" y="1896745"/>
            <a:ext cx="4813300" cy="4270375"/>
          </a:xfrm>
        </p:spPr>
        <p:txBody>
          <a:bodyPr/>
          <a:lstStyle/>
          <a:p>
            <a:r>
              <a:rPr lang="en-US" dirty="0"/>
              <a:t>Emphasis on the works cited page</a:t>
            </a:r>
          </a:p>
          <a:p>
            <a:r>
              <a:rPr lang="en-US" dirty="0"/>
              <a:t>Focus on principles rather than rules (p3)</a:t>
            </a:r>
          </a:p>
          <a:p>
            <a:r>
              <a:rPr lang="en-US" dirty="0"/>
              <a:t>Punctuation requires only periods or commas:</a:t>
            </a:r>
          </a:p>
        </p:txBody>
      </p:sp>
      <p:sp>
        <p:nvSpPr>
          <p:cNvPr id="4" name="TextBox 3"/>
          <p:cNvSpPr txBox="1"/>
          <p:nvPr/>
        </p:nvSpPr>
        <p:spPr>
          <a:xfrm>
            <a:off x="1333500" y="2420600"/>
            <a:ext cx="3225800" cy="3416320"/>
          </a:xfrm>
          <a:prstGeom prst="rect">
            <a:avLst/>
          </a:prstGeom>
          <a:noFill/>
        </p:spPr>
        <p:txBody>
          <a:bodyPr wrap="square" rtlCol="0">
            <a:spAutoFit/>
          </a:bodyPr>
          <a:lstStyle/>
          <a:p>
            <a:r>
              <a:rPr lang="en-US" sz="2400" dirty="0"/>
              <a:t>Author.</a:t>
            </a:r>
          </a:p>
          <a:p>
            <a:r>
              <a:rPr lang="en-US" sz="2400" dirty="0"/>
              <a:t>Title of Source.  </a:t>
            </a:r>
          </a:p>
          <a:p>
            <a:r>
              <a:rPr lang="en-US" sz="2400" dirty="0"/>
              <a:t>Title of Container,</a:t>
            </a:r>
          </a:p>
          <a:p>
            <a:r>
              <a:rPr lang="en-US" sz="2400" dirty="0"/>
              <a:t>Other Contributors,</a:t>
            </a:r>
          </a:p>
          <a:p>
            <a:r>
              <a:rPr lang="en-US" sz="2400" dirty="0"/>
              <a:t>Version (i.e. volume),</a:t>
            </a:r>
          </a:p>
          <a:p>
            <a:r>
              <a:rPr lang="en-US" sz="2400" dirty="0"/>
              <a:t>Number,</a:t>
            </a:r>
          </a:p>
          <a:p>
            <a:r>
              <a:rPr lang="en-US" sz="2400" dirty="0"/>
              <a:t>Publisher,</a:t>
            </a:r>
          </a:p>
          <a:p>
            <a:r>
              <a:rPr lang="en-US" sz="2400" dirty="0"/>
              <a:t>Pub date,</a:t>
            </a:r>
          </a:p>
          <a:p>
            <a:r>
              <a:rPr lang="en-US" sz="2400" dirty="0"/>
              <a:t>Location (of info).   </a:t>
            </a:r>
          </a:p>
        </p:txBody>
      </p:sp>
      <p:cxnSp>
        <p:nvCxnSpPr>
          <p:cNvPr id="6" name="Straight Arrow Connector 5"/>
          <p:cNvCxnSpPr/>
          <p:nvPr/>
        </p:nvCxnSpPr>
        <p:spPr>
          <a:xfrm flipH="1">
            <a:off x="2946400" y="2641600"/>
            <a:ext cx="7620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flipH="1">
            <a:off x="3393440" y="3058160"/>
            <a:ext cx="7620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flipH="1">
            <a:off x="3708400" y="5618480"/>
            <a:ext cx="7620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9555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1"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000"/>
                                        <p:tgtEl>
                                          <p:spTgt spid="4">
                                            <p:txEl>
                                              <p:pRg st="1" end="1"/>
                                            </p:txEl>
                                          </p:spTgt>
                                        </p:tgtEl>
                                      </p:cBhvr>
                                    </p:animEffect>
                                    <p:anim calcmode="lin" valueType="num">
                                      <p:cBhvr>
                                        <p:cTn id="1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1000"/>
                                        <p:tgtEl>
                                          <p:spTgt spid="4">
                                            <p:txEl>
                                              <p:pRg st="2" end="2"/>
                                            </p:txEl>
                                          </p:spTgt>
                                        </p:tgtEl>
                                      </p:cBhvr>
                                    </p:animEffect>
                                    <p:anim calcmode="lin" valueType="num">
                                      <p:cBhvr>
                                        <p:cTn id="2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1000"/>
                                        <p:tgtEl>
                                          <p:spTgt spid="4">
                                            <p:txEl>
                                              <p:pRg st="3" end="3"/>
                                            </p:txEl>
                                          </p:spTgt>
                                        </p:tgtEl>
                                      </p:cBhvr>
                                    </p:animEffect>
                                    <p:anim calcmode="lin" valueType="num">
                                      <p:cBhvr>
                                        <p:cTn id="3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1000"/>
                                        <p:tgtEl>
                                          <p:spTgt spid="4">
                                            <p:txEl>
                                              <p:pRg st="4" end="4"/>
                                            </p:txEl>
                                          </p:spTgt>
                                        </p:tgtEl>
                                      </p:cBhvr>
                                    </p:animEffect>
                                    <p:anim calcmode="lin" valueType="num">
                                      <p:cBhvr>
                                        <p:cTn id="4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animEffect transition="in" filter="fade">
                                      <p:cBhvr>
                                        <p:cTn id="46" dur="1000"/>
                                        <p:tgtEl>
                                          <p:spTgt spid="4">
                                            <p:txEl>
                                              <p:pRg st="5" end="5"/>
                                            </p:txEl>
                                          </p:spTgt>
                                        </p:tgtEl>
                                      </p:cBhvr>
                                    </p:animEffect>
                                    <p:anim calcmode="lin" valueType="num">
                                      <p:cBhvr>
                                        <p:cTn id="4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4">
                                            <p:txEl>
                                              <p:pRg st="6" end="6"/>
                                            </p:txEl>
                                          </p:spTgt>
                                        </p:tgtEl>
                                        <p:attrNameLst>
                                          <p:attrName>style.visibility</p:attrName>
                                        </p:attrNameLst>
                                      </p:cBhvr>
                                      <p:to>
                                        <p:strVal val="visible"/>
                                      </p:to>
                                    </p:set>
                                    <p:animEffect transition="in" filter="fade">
                                      <p:cBhvr>
                                        <p:cTn id="53" dur="1000"/>
                                        <p:tgtEl>
                                          <p:spTgt spid="4">
                                            <p:txEl>
                                              <p:pRg st="6" end="6"/>
                                            </p:txEl>
                                          </p:spTgt>
                                        </p:tgtEl>
                                      </p:cBhvr>
                                    </p:animEffect>
                                    <p:anim calcmode="lin" valueType="num">
                                      <p:cBhvr>
                                        <p:cTn id="5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4">
                                            <p:txEl>
                                              <p:pRg st="7" end="7"/>
                                            </p:txEl>
                                          </p:spTgt>
                                        </p:tgtEl>
                                        <p:attrNameLst>
                                          <p:attrName>style.visibility</p:attrName>
                                        </p:attrNameLst>
                                      </p:cBhvr>
                                      <p:to>
                                        <p:strVal val="visible"/>
                                      </p:to>
                                    </p:set>
                                    <p:animEffect transition="in" filter="fade">
                                      <p:cBhvr>
                                        <p:cTn id="60" dur="1000"/>
                                        <p:tgtEl>
                                          <p:spTgt spid="4">
                                            <p:txEl>
                                              <p:pRg st="7" end="7"/>
                                            </p:txEl>
                                          </p:spTgt>
                                        </p:tgtEl>
                                      </p:cBhvr>
                                    </p:animEffect>
                                    <p:anim calcmode="lin" valueType="num">
                                      <p:cBhvr>
                                        <p:cTn id="61"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4">
                                            <p:txEl>
                                              <p:pRg st="8" end="8"/>
                                            </p:txEl>
                                          </p:spTgt>
                                        </p:tgtEl>
                                        <p:attrNameLst>
                                          <p:attrName>style.visibility</p:attrName>
                                        </p:attrNameLst>
                                      </p:cBhvr>
                                      <p:to>
                                        <p:strVal val="visible"/>
                                      </p:to>
                                    </p:set>
                                    <p:animEffect transition="in" filter="fade">
                                      <p:cBhvr>
                                        <p:cTn id="67" dur="1000"/>
                                        <p:tgtEl>
                                          <p:spTgt spid="4">
                                            <p:txEl>
                                              <p:pRg st="8" end="8"/>
                                            </p:txEl>
                                          </p:spTgt>
                                        </p:tgtEl>
                                      </p:cBhvr>
                                    </p:animEffect>
                                    <p:anim calcmode="lin" valueType="num">
                                      <p:cBhvr>
                                        <p:cTn id="6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70" presetID="1" presetClass="entr" presetSubtype="0" fill="hold" nodeType="withEffect">
                                  <p:stCondLst>
                                    <p:cond delay="0"/>
                                  </p:stCondLst>
                                  <p:childTnLst>
                                    <p:set>
                                      <p:cBhvr>
                                        <p:cTn id="7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Principles</a:t>
            </a:r>
          </a:p>
        </p:txBody>
      </p:sp>
      <p:sp>
        <p:nvSpPr>
          <p:cNvPr id="3" name="Content Placeholder 2"/>
          <p:cNvSpPr>
            <a:spLocks noGrp="1"/>
          </p:cNvSpPr>
          <p:nvPr>
            <p:ph idx="1"/>
          </p:nvPr>
        </p:nvSpPr>
        <p:spPr/>
        <p:txBody>
          <a:bodyPr/>
          <a:lstStyle/>
          <a:p>
            <a:r>
              <a:rPr lang="en-US" sz="2800" dirty="0"/>
              <a:t>Cite Simple Traits Common to Most Works</a:t>
            </a:r>
          </a:p>
          <a:p>
            <a:pPr lvl="2"/>
            <a:r>
              <a:rPr lang="en-US" sz="1800" dirty="0"/>
              <a:t>Old version: used styles/information based on publication format</a:t>
            </a:r>
          </a:p>
          <a:p>
            <a:pPr lvl="2"/>
            <a:r>
              <a:rPr lang="en-US" sz="1800" dirty="0"/>
              <a:t>New version: uses information or common elements (author, title, </a:t>
            </a:r>
            <a:r>
              <a:rPr lang="en-US" sz="1800" dirty="0" err="1"/>
              <a:t>page#s</a:t>
            </a:r>
            <a:r>
              <a:rPr lang="en-US" sz="1800" dirty="0"/>
              <a:t>) assembled in</a:t>
            </a:r>
          </a:p>
          <a:p>
            <a:pPr marL="1371600" lvl="3" indent="0">
              <a:buNone/>
            </a:pPr>
            <a:r>
              <a:rPr lang="en-US" sz="1800" dirty="0"/>
              <a:t>a logical order.</a:t>
            </a:r>
          </a:p>
          <a:p>
            <a:r>
              <a:rPr lang="en-US" sz="2800" dirty="0"/>
              <a:t>MORE than </a:t>
            </a:r>
            <a:r>
              <a:rPr lang="en-US" sz="2800" i="1" dirty="0"/>
              <a:t>ONE</a:t>
            </a:r>
            <a:r>
              <a:rPr lang="en-US" sz="2800" dirty="0"/>
              <a:t> way to cite a source</a:t>
            </a:r>
          </a:p>
          <a:p>
            <a:pPr marL="0" indent="0">
              <a:buNone/>
            </a:pPr>
            <a:r>
              <a:rPr lang="en-US" dirty="0"/>
              <a:t> </a:t>
            </a:r>
          </a:p>
        </p:txBody>
      </p:sp>
    </p:spTree>
    <p:extLst>
      <p:ext uri="{BB962C8B-B14F-4D97-AF65-F5344CB8AC3E}">
        <p14:creationId xmlns:p14="http://schemas.microsoft.com/office/powerpoint/2010/main" val="37759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is new?</a:t>
            </a:r>
          </a:p>
        </p:txBody>
      </p:sp>
      <p:sp>
        <p:nvSpPr>
          <p:cNvPr id="3" name="Content Placeholder 2"/>
          <p:cNvSpPr>
            <a:spLocks noGrp="1"/>
          </p:cNvSpPr>
          <p:nvPr>
            <p:ph idx="1"/>
          </p:nvPr>
        </p:nvSpPr>
        <p:spPr>
          <a:xfrm>
            <a:off x="1451579" y="2015732"/>
            <a:ext cx="9603275" cy="3709207"/>
          </a:xfrm>
        </p:spPr>
        <p:txBody>
          <a:bodyPr>
            <a:normAutofit fontScale="85000" lnSpcReduction="20000"/>
          </a:bodyPr>
          <a:lstStyle/>
          <a:p>
            <a:r>
              <a:rPr lang="en-US" sz="2800" dirty="0"/>
              <a:t>Abbreviations</a:t>
            </a:r>
          </a:p>
          <a:p>
            <a:pPr lvl="2"/>
            <a:r>
              <a:rPr lang="en-US" sz="1800" dirty="0"/>
              <a:t>Editor, edited by, translator, reviewed by are NOT abbreviated (96)</a:t>
            </a:r>
          </a:p>
          <a:p>
            <a:r>
              <a:rPr lang="en-US" sz="2800" dirty="0"/>
              <a:t>Authors</a:t>
            </a:r>
          </a:p>
          <a:p>
            <a:pPr lvl="2"/>
            <a:r>
              <a:rPr lang="en-US" sz="1800" dirty="0"/>
              <a:t>Three or more cite only first followed by et al. (22)</a:t>
            </a:r>
          </a:p>
          <a:p>
            <a:r>
              <a:rPr lang="en-US" sz="2800" dirty="0"/>
              <a:t>Printed Works</a:t>
            </a:r>
          </a:p>
          <a:p>
            <a:pPr lvl="2"/>
            <a:r>
              <a:rPr lang="en-US" sz="1800" dirty="0"/>
              <a:t>Pagination uses either p. or pp. then numbers (in text is numbers only)</a:t>
            </a:r>
          </a:p>
          <a:p>
            <a:pPr lvl="2"/>
            <a:r>
              <a:rPr lang="en-US" sz="1800" dirty="0"/>
              <a:t>Publication city is no longer required</a:t>
            </a:r>
          </a:p>
          <a:p>
            <a:r>
              <a:rPr lang="en-US" sz="2800" dirty="0"/>
              <a:t>Journals</a:t>
            </a:r>
          </a:p>
          <a:p>
            <a:pPr lvl="2"/>
            <a:r>
              <a:rPr lang="en-US" sz="1800" dirty="0"/>
              <a:t>Volume and issue information: vol. 77, no. 2 (old: 77.2)</a:t>
            </a:r>
          </a:p>
          <a:p>
            <a:pPr lvl="2"/>
            <a:r>
              <a:rPr lang="en-US" sz="1800" dirty="0"/>
              <a:t>Months and seasons always cited with the year.</a:t>
            </a:r>
          </a:p>
          <a:p>
            <a:pPr lvl="2"/>
            <a:endParaRPr lang="en-US" dirty="0"/>
          </a:p>
        </p:txBody>
      </p:sp>
    </p:spTree>
    <p:extLst>
      <p:ext uri="{BB962C8B-B14F-4D97-AF65-F5344CB8AC3E}">
        <p14:creationId xmlns:p14="http://schemas.microsoft.com/office/powerpoint/2010/main" val="3401212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What’s New? (cont’d)</a:t>
            </a:r>
          </a:p>
        </p:txBody>
      </p:sp>
      <p:sp>
        <p:nvSpPr>
          <p:cNvPr id="3" name="Content Placeholder 2"/>
          <p:cNvSpPr>
            <a:spLocks noGrp="1"/>
          </p:cNvSpPr>
          <p:nvPr>
            <p:ph idx="1"/>
          </p:nvPr>
        </p:nvSpPr>
        <p:spPr/>
        <p:txBody>
          <a:bodyPr>
            <a:normAutofit fontScale="77500" lnSpcReduction="20000"/>
          </a:bodyPr>
          <a:lstStyle/>
          <a:p>
            <a:r>
              <a:rPr lang="en-US" sz="3100" dirty="0"/>
              <a:t>Online sources</a:t>
            </a:r>
          </a:p>
          <a:p>
            <a:pPr lvl="2"/>
            <a:r>
              <a:rPr lang="en-US" sz="2100" dirty="0"/>
              <a:t>Retrievable information is provided always:</a:t>
            </a:r>
          </a:p>
          <a:p>
            <a:pPr lvl="4"/>
            <a:r>
              <a:rPr lang="en-US" sz="2100" dirty="0"/>
              <a:t>DOI preferred (replaces URL, 48) give example</a:t>
            </a:r>
          </a:p>
          <a:p>
            <a:pPr lvl="4"/>
            <a:r>
              <a:rPr lang="en-US" sz="2100" dirty="0"/>
              <a:t>What’s a DOI? (</a:t>
            </a:r>
            <a:r>
              <a:rPr lang="en-US" sz="2100" dirty="0" err="1"/>
              <a:t>e.g</a:t>
            </a:r>
            <a:r>
              <a:rPr lang="en-US" sz="2100" dirty="0"/>
              <a:t>:  10.1037/a0023101)</a:t>
            </a:r>
          </a:p>
          <a:p>
            <a:pPr marL="2743200" lvl="6" indent="0">
              <a:buNone/>
            </a:pPr>
            <a:r>
              <a:rPr lang="en-US" sz="2100" dirty="0"/>
              <a:t>A digital object identifier (DOI) is a unique alphanumeric string assigned by a registration agency (the International DOI Foundation) to identify content and provide a persistent link to its location on the Internet. The publisher assigns a DOI when your article is published and made available electronically. (Wikipedia)</a:t>
            </a:r>
          </a:p>
          <a:p>
            <a:pPr lvl="4"/>
            <a:r>
              <a:rPr lang="en-US" sz="2100" dirty="0"/>
              <a:t>URL (</a:t>
            </a:r>
            <a:r>
              <a:rPr lang="en-US" sz="2100" b="1" i="1" dirty="0"/>
              <a:t>NO</a:t>
            </a:r>
            <a:r>
              <a:rPr lang="en-US" sz="2100" dirty="0"/>
              <a:t> http(s):// or angle brackets): </a:t>
            </a:r>
          </a:p>
          <a:p>
            <a:pPr marL="2286000" lvl="5" indent="0">
              <a:buNone/>
            </a:pPr>
            <a:r>
              <a:rPr lang="en-US" sz="2100" dirty="0">
                <a:hlinkClick r:id="rId2"/>
              </a:rPr>
              <a:t>www.pubmedcentral.nih.gov/articlerender.fcgi?artid/</a:t>
            </a:r>
          </a:p>
          <a:p>
            <a:pPr marL="2286000" lvl="5" indent="0">
              <a:buNone/>
            </a:pPr>
            <a:r>
              <a:rPr lang="en-US" sz="2100" dirty="0">
                <a:hlinkClick r:id="rId2"/>
              </a:rPr>
              <a:t>3145002&amp;tool=</a:t>
            </a:r>
            <a:r>
              <a:rPr lang="en-US" sz="2100" dirty="0" err="1">
                <a:hlinkClick r:id="rId2"/>
              </a:rPr>
              <a:t>pmcentrez&amp;rendertype</a:t>
            </a:r>
            <a:r>
              <a:rPr lang="en-US" sz="2100" dirty="0">
                <a:hlinkClick r:id="rId2"/>
              </a:rPr>
              <a:t>=abstract</a:t>
            </a:r>
            <a:r>
              <a:rPr lang="en-US" sz="2100" dirty="0"/>
              <a:t>  </a:t>
            </a:r>
          </a:p>
        </p:txBody>
      </p:sp>
    </p:spTree>
    <p:extLst>
      <p:ext uri="{BB962C8B-B14F-4D97-AF65-F5344CB8AC3E}">
        <p14:creationId xmlns:p14="http://schemas.microsoft.com/office/powerpoint/2010/main" val="2845111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What’s New? (cont’d)</a:t>
            </a:r>
          </a:p>
        </p:txBody>
      </p:sp>
      <p:sp>
        <p:nvSpPr>
          <p:cNvPr id="3" name="Content Placeholder 2"/>
          <p:cNvSpPr>
            <a:spLocks noGrp="1"/>
          </p:cNvSpPr>
          <p:nvPr>
            <p:ph idx="1"/>
          </p:nvPr>
        </p:nvSpPr>
        <p:spPr>
          <a:xfrm>
            <a:off x="838200" y="2479039"/>
            <a:ext cx="10515600" cy="3697923"/>
          </a:xfrm>
        </p:spPr>
        <p:txBody>
          <a:bodyPr/>
          <a:lstStyle/>
          <a:p>
            <a:r>
              <a:rPr lang="en-US" sz="2800" dirty="0"/>
              <a:t>Medium of publication is gone (no: Print, Web, microfiche, interview)</a:t>
            </a:r>
          </a:p>
          <a:p>
            <a:r>
              <a:rPr lang="en-US" sz="2800" dirty="0"/>
              <a:t>Date accessed is optional</a:t>
            </a:r>
          </a:p>
          <a:p>
            <a:r>
              <a:rPr lang="en-US" sz="2800" dirty="0"/>
              <a:t>Use no placeholders : </a:t>
            </a:r>
            <a:r>
              <a:rPr lang="en-US" sz="2800" dirty="0" err="1"/>
              <a:t>n.d.</a:t>
            </a:r>
            <a:r>
              <a:rPr lang="en-US" sz="2800" dirty="0"/>
              <a:t>, </a:t>
            </a:r>
            <a:r>
              <a:rPr lang="en-US" sz="2800" dirty="0" err="1"/>
              <a:t>N.p</a:t>
            </a:r>
            <a:r>
              <a:rPr lang="en-US" sz="2800" dirty="0"/>
              <a:t>., </a:t>
            </a:r>
            <a:r>
              <a:rPr lang="en-US" sz="2800" dirty="0" err="1"/>
              <a:t>n.pag</a:t>
            </a:r>
            <a:r>
              <a:rPr lang="en-US" sz="2800" dirty="0"/>
              <a:t>. </a:t>
            </a:r>
          </a:p>
          <a:p>
            <a:pPr lvl="1"/>
            <a:r>
              <a:rPr lang="en-US" dirty="0"/>
              <a:t>When an element is available in an external source use brackets.  Otherwise omit.</a:t>
            </a:r>
          </a:p>
          <a:p>
            <a:endParaRPr lang="en-US" dirty="0"/>
          </a:p>
        </p:txBody>
      </p:sp>
    </p:spTree>
    <p:extLst>
      <p:ext uri="{BB962C8B-B14F-4D97-AF65-F5344CB8AC3E}">
        <p14:creationId xmlns:p14="http://schemas.microsoft.com/office/powerpoint/2010/main" val="997231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What’s New? (cont’d)</a:t>
            </a:r>
          </a:p>
        </p:txBody>
      </p:sp>
      <p:sp>
        <p:nvSpPr>
          <p:cNvPr id="3" name="Content Placeholder 2"/>
          <p:cNvSpPr>
            <a:spLocks noGrp="1"/>
          </p:cNvSpPr>
          <p:nvPr>
            <p:ph idx="1"/>
          </p:nvPr>
        </p:nvSpPr>
        <p:spPr>
          <a:xfrm>
            <a:off x="1451579" y="2015732"/>
            <a:ext cx="9603275" cy="3854981"/>
          </a:xfrm>
        </p:spPr>
        <p:txBody>
          <a:bodyPr>
            <a:normAutofit lnSpcReduction="10000"/>
          </a:bodyPr>
          <a:lstStyle/>
          <a:p>
            <a:r>
              <a:rPr lang="en-US" sz="2400" dirty="0"/>
              <a:t>Publishers</a:t>
            </a:r>
          </a:p>
          <a:p>
            <a:pPr lvl="2"/>
            <a:r>
              <a:rPr lang="en-US" sz="1800" dirty="0"/>
              <a:t>Names are now in full but omit words like Company (or variations).</a:t>
            </a:r>
          </a:p>
          <a:p>
            <a:pPr lvl="2"/>
            <a:r>
              <a:rPr lang="en-US" sz="1800" dirty="0"/>
              <a:t>Academic press abbreviations remain the same: U, P, and UP.</a:t>
            </a:r>
          </a:p>
          <a:p>
            <a:pPr lvl="2"/>
            <a:r>
              <a:rPr lang="en-US" sz="1800" dirty="0" err="1"/>
              <a:t>Copublishers</a:t>
            </a:r>
            <a:r>
              <a:rPr lang="en-US" sz="1800" dirty="0"/>
              <a:t> use a forward slash (e.g. MIT Press / Renaissance Quarterly )  </a:t>
            </a:r>
          </a:p>
          <a:p>
            <a:pPr lvl="2"/>
            <a:r>
              <a:rPr lang="en-US" sz="1800" dirty="0"/>
              <a:t>Publisher as author, provide name only once, usually as publisher (omit author)</a:t>
            </a:r>
          </a:p>
          <a:p>
            <a:pPr lvl="3"/>
            <a:r>
              <a:rPr lang="en-US" sz="1600" dirty="0"/>
              <a:t>Other possible omits for publisher’s name:</a:t>
            </a:r>
          </a:p>
          <a:p>
            <a:pPr lvl="5"/>
            <a:r>
              <a:rPr lang="en-US" sz="1600" dirty="0"/>
              <a:t>Periodical names (journal, magazine, newspaper)</a:t>
            </a:r>
          </a:p>
          <a:p>
            <a:pPr lvl="5"/>
            <a:r>
              <a:rPr lang="en-US" sz="1600" dirty="0"/>
              <a:t>Website and publisher share same name</a:t>
            </a:r>
          </a:p>
          <a:p>
            <a:pPr lvl="5"/>
            <a:r>
              <a:rPr lang="en-US" sz="1600" dirty="0"/>
              <a:t>Archives, content services, blog services (these are containers, not publishers)</a:t>
            </a:r>
          </a:p>
          <a:p>
            <a:pPr lvl="2"/>
            <a:r>
              <a:rPr lang="en-US" sz="1800" dirty="0"/>
              <a:t>Reference materials now require full information as with other sources.</a:t>
            </a:r>
            <a:endParaRPr lang="en-US" dirty="0"/>
          </a:p>
        </p:txBody>
      </p:sp>
    </p:spTree>
    <p:extLst>
      <p:ext uri="{BB962C8B-B14F-4D97-AF65-F5344CB8AC3E}">
        <p14:creationId xmlns:p14="http://schemas.microsoft.com/office/powerpoint/2010/main" val="30200994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308</TotalTime>
  <Words>661</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MLA</vt:lpstr>
      <vt:lpstr>Purpose Remains the Same</vt:lpstr>
      <vt:lpstr>MLA </vt:lpstr>
      <vt:lpstr>New Format </vt:lpstr>
      <vt:lpstr>Principles</vt:lpstr>
      <vt:lpstr>What is new?</vt:lpstr>
      <vt:lpstr>What’s New? (cont’d)</vt:lpstr>
      <vt:lpstr>What’s New? (cont’d)</vt:lpstr>
      <vt:lpstr>What’s New? (cont’d)</vt:lpstr>
      <vt:lpstr>What’s New? In Text--</vt:lpstr>
      <vt:lpstr>Helpful sites </vt:lpstr>
      <vt:lpstr>Result </vt:lpstr>
    </vt:vector>
  </TitlesOfParts>
  <Company>Johnson County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dc:title>
  <dc:creator>Kathryn Byrne</dc:creator>
  <cp:lastModifiedBy>Maureen Fitzpatrick</cp:lastModifiedBy>
  <cp:revision>27</cp:revision>
  <dcterms:created xsi:type="dcterms:W3CDTF">2016-08-09T16:01:44Z</dcterms:created>
  <dcterms:modified xsi:type="dcterms:W3CDTF">2016-08-12T04:52:18Z</dcterms:modified>
</cp:coreProperties>
</file>