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3" r:id="rId7"/>
    <p:sldId id="264" r:id="rId8"/>
    <p:sldId id="265" r:id="rId9"/>
    <p:sldId id="272" r:id="rId10"/>
    <p:sldId id="262" r:id="rId11"/>
    <p:sldId id="261" r:id="rId12"/>
    <p:sldId id="266" r:id="rId13"/>
    <p:sldId id="270" r:id="rId14"/>
    <p:sldId id="268" r:id="rId15"/>
    <p:sldId id="267"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6" autoAdjust="0"/>
    <p:restoredTop sz="94660"/>
  </p:normalViewPr>
  <p:slideViewPr>
    <p:cSldViewPr snapToGrid="0">
      <p:cViewPr varScale="1">
        <p:scale>
          <a:sx n="69" d="100"/>
          <a:sy n="69" d="100"/>
        </p:scale>
        <p:origin x="6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BE0D771-FAD7-4123-98A5-EE4CAA532BAE}"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55B2F-49C5-47F9-899F-B75F4343EF99}" type="slidenum">
              <a:rPr lang="en-US" smtClean="0"/>
              <a:t>‹#›</a:t>
            </a:fld>
            <a:endParaRPr lang="en-US"/>
          </a:p>
        </p:txBody>
      </p:sp>
    </p:spTree>
    <p:extLst>
      <p:ext uri="{BB962C8B-B14F-4D97-AF65-F5344CB8AC3E}">
        <p14:creationId xmlns:p14="http://schemas.microsoft.com/office/powerpoint/2010/main" val="338845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E0D771-FAD7-4123-98A5-EE4CAA532BAE}" type="datetimeFigureOut">
              <a:rPr lang="en-US" smtClean="0"/>
              <a:t>3/14/2017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555B2F-49C5-47F9-899F-B75F4343EF99}" type="slidenum">
              <a:rPr lang="en-US" smtClean="0"/>
              <a:t>‹#›</a:t>
            </a:fld>
            <a:endParaRPr lang="en-US"/>
          </a:p>
        </p:txBody>
      </p:sp>
    </p:spTree>
    <p:extLst>
      <p:ext uri="{BB962C8B-B14F-4D97-AF65-F5344CB8AC3E}">
        <p14:creationId xmlns:p14="http://schemas.microsoft.com/office/powerpoint/2010/main" val="4179670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BE0D771-FAD7-4123-98A5-EE4CAA532BAE}" type="datetimeFigureOut">
              <a:rPr lang="en-US" smtClean="0"/>
              <a:t>3/14/2017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555B2F-49C5-47F9-899F-B75F4343EF99}" type="slidenum">
              <a:rPr lang="en-US" smtClean="0"/>
              <a:t>‹#›</a:t>
            </a:fld>
            <a:endParaRPr lang="en-US"/>
          </a:p>
        </p:txBody>
      </p:sp>
    </p:spTree>
    <p:extLst>
      <p:ext uri="{BB962C8B-B14F-4D97-AF65-F5344CB8AC3E}">
        <p14:creationId xmlns:p14="http://schemas.microsoft.com/office/powerpoint/2010/main" val="3367112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E0D771-FAD7-4123-98A5-EE4CAA532BAE}"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55B2F-49C5-47F9-899F-B75F4343EF99}" type="slidenum">
              <a:rPr lang="en-US" smtClean="0"/>
              <a:t>‹#›</a:t>
            </a:fld>
            <a:endParaRPr lang="en-US"/>
          </a:p>
        </p:txBody>
      </p:sp>
    </p:spTree>
    <p:extLst>
      <p:ext uri="{BB962C8B-B14F-4D97-AF65-F5344CB8AC3E}">
        <p14:creationId xmlns:p14="http://schemas.microsoft.com/office/powerpoint/2010/main" val="1526701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BE0D771-FAD7-4123-98A5-EE4CAA532BAE}"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555B2F-49C5-47F9-899F-B75F4343EF99}" type="slidenum">
              <a:rPr lang="en-US" smtClean="0"/>
              <a:t>‹#›</a:t>
            </a:fld>
            <a:endParaRPr lang="en-US"/>
          </a:p>
        </p:txBody>
      </p:sp>
    </p:spTree>
    <p:extLst>
      <p:ext uri="{BB962C8B-B14F-4D97-AF65-F5344CB8AC3E}">
        <p14:creationId xmlns:p14="http://schemas.microsoft.com/office/powerpoint/2010/main" val="202651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DBE0D771-FAD7-4123-98A5-EE4CAA532BAE}" type="datetimeFigureOut">
              <a:rPr lang="en-US" smtClean="0"/>
              <a:t>3/14/2017</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E555B2F-49C5-47F9-899F-B75F4343EF99}" type="slidenum">
              <a:rPr lang="en-US" smtClean="0"/>
              <a:t>‹#›</a:t>
            </a:fld>
            <a:endParaRPr lang="en-US"/>
          </a:p>
        </p:txBody>
      </p:sp>
    </p:spTree>
    <p:extLst>
      <p:ext uri="{BB962C8B-B14F-4D97-AF65-F5344CB8AC3E}">
        <p14:creationId xmlns:p14="http://schemas.microsoft.com/office/powerpoint/2010/main" val="994198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DBE0D771-FAD7-4123-98A5-EE4CAA532BAE}" type="datetimeFigureOut">
              <a:rPr lang="en-US" smtClean="0"/>
              <a:t>3/14/2017</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8E555B2F-49C5-47F9-899F-B75F4343EF99}" type="slidenum">
              <a:rPr lang="en-US" smtClean="0"/>
              <a:t>‹#›</a:t>
            </a:fld>
            <a:endParaRPr lang="en-US"/>
          </a:p>
        </p:txBody>
      </p:sp>
    </p:spTree>
    <p:extLst>
      <p:ext uri="{BB962C8B-B14F-4D97-AF65-F5344CB8AC3E}">
        <p14:creationId xmlns:p14="http://schemas.microsoft.com/office/powerpoint/2010/main" val="2460511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DBE0D771-FAD7-4123-98A5-EE4CAA532BAE}" type="datetimeFigureOut">
              <a:rPr lang="en-US" smtClean="0"/>
              <a:t>3/14/2017</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8E555B2F-49C5-47F9-899F-B75F4343EF99}" type="slidenum">
              <a:rPr lang="en-US" smtClean="0"/>
              <a:t>‹#›</a:t>
            </a:fld>
            <a:endParaRPr lang="en-US"/>
          </a:p>
        </p:txBody>
      </p:sp>
    </p:spTree>
    <p:extLst>
      <p:ext uri="{BB962C8B-B14F-4D97-AF65-F5344CB8AC3E}">
        <p14:creationId xmlns:p14="http://schemas.microsoft.com/office/powerpoint/2010/main" val="3656268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BE0D771-FAD7-4123-98A5-EE4CAA532BAE}" type="datetimeFigureOut">
              <a:rPr lang="en-US" smtClean="0"/>
              <a:t>3/14/2017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555B2F-49C5-47F9-899F-B75F4343EF99}" type="slidenum">
              <a:rPr lang="en-US" smtClean="0"/>
              <a:t>‹#›</a:t>
            </a:fld>
            <a:endParaRPr lang="en-US"/>
          </a:p>
        </p:txBody>
      </p:sp>
    </p:spTree>
    <p:extLst>
      <p:ext uri="{BB962C8B-B14F-4D97-AF65-F5344CB8AC3E}">
        <p14:creationId xmlns:p14="http://schemas.microsoft.com/office/powerpoint/2010/main" val="1811516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DBE0D771-FAD7-4123-98A5-EE4CAA532BAE}" type="datetimeFigureOut">
              <a:rPr lang="en-US" smtClean="0"/>
              <a:t>3/14/2017</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8E555B2F-49C5-47F9-899F-B75F4343EF99}" type="slidenum">
              <a:rPr lang="en-US" smtClean="0"/>
              <a:t>‹#›</a:t>
            </a:fld>
            <a:endParaRPr lang="en-US"/>
          </a:p>
        </p:txBody>
      </p:sp>
    </p:spTree>
    <p:extLst>
      <p:ext uri="{BB962C8B-B14F-4D97-AF65-F5344CB8AC3E}">
        <p14:creationId xmlns:p14="http://schemas.microsoft.com/office/powerpoint/2010/main" val="923302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DBE0D771-FAD7-4123-98A5-EE4CAA532BAE}" type="datetimeFigureOut">
              <a:rPr lang="en-US" smtClean="0"/>
              <a:t>3/14/2017</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8E555B2F-49C5-47F9-899F-B75F4343EF99}" type="slidenum">
              <a:rPr lang="en-US" smtClean="0"/>
              <a:t>‹#›</a:t>
            </a:fld>
            <a:endParaRPr lang="en-US"/>
          </a:p>
        </p:txBody>
      </p:sp>
    </p:spTree>
    <p:extLst>
      <p:ext uri="{BB962C8B-B14F-4D97-AF65-F5344CB8AC3E}">
        <p14:creationId xmlns:p14="http://schemas.microsoft.com/office/powerpoint/2010/main" val="3468989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DBE0D771-FAD7-4123-98A5-EE4CAA532BAE}" type="datetimeFigureOut">
              <a:rPr lang="en-US" smtClean="0"/>
              <a:t>3/14/2017</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8E555B2F-49C5-47F9-899F-B75F4343EF99}" type="slidenum">
              <a:rPr lang="en-US" smtClean="0"/>
              <a:t>‹#›</a:t>
            </a:fld>
            <a:endParaRPr lang="en-US"/>
          </a:p>
        </p:txBody>
      </p:sp>
    </p:spTree>
    <p:extLst>
      <p:ext uri="{BB962C8B-B14F-4D97-AF65-F5344CB8AC3E}">
        <p14:creationId xmlns:p14="http://schemas.microsoft.com/office/powerpoint/2010/main" val="12830422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explory.com/" TargetMode="External"/><Relationship Id="rId7" Type="http://schemas.openxmlformats.org/officeDocument/2006/relationships/hyperlink" Target="http://www.wevideo.com/" TargetMode="External"/><Relationship Id="rId2" Type="http://schemas.openxmlformats.org/officeDocument/2006/relationships/hyperlink" Target="https://atavist.com/" TargetMode="External"/><Relationship Id="rId1" Type="http://schemas.openxmlformats.org/officeDocument/2006/relationships/slideLayout" Target="../slideLayouts/slideLayout2.xml"/><Relationship Id="rId6" Type="http://schemas.openxmlformats.org/officeDocument/2006/relationships/hyperlink" Target="http://vojo.co/" TargetMode="External"/><Relationship Id="rId5" Type="http://schemas.openxmlformats.org/officeDocument/2006/relationships/hyperlink" Target="http://www.prezi.com/" TargetMode="External"/><Relationship Id="rId4" Type="http://schemas.openxmlformats.org/officeDocument/2006/relationships/hyperlink" Target="http://cartodb.github.io/odyssey.j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nklestudios.com/inklewriter/" TargetMode="External"/><Relationship Id="rId2" Type="http://schemas.openxmlformats.org/officeDocument/2006/relationships/hyperlink" Target="https://studio.helloeko.com/" TargetMode="External"/><Relationship Id="rId1" Type="http://schemas.openxmlformats.org/officeDocument/2006/relationships/slideLayout" Target="../slideLayouts/slideLayout2.xml"/><Relationship Id="rId5" Type="http://schemas.openxmlformats.org/officeDocument/2006/relationships/hyperlink" Target="http://vojo.co/" TargetMode="External"/><Relationship Id="rId4" Type="http://schemas.openxmlformats.org/officeDocument/2006/relationships/hyperlink" Target="http://www.twinery.or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pbs.org/independentlens/interactive/after-the-storm/#/dear-future-disaster-survivor" TargetMode="External"/><Relationship Id="rId2" Type="http://schemas.openxmlformats.org/officeDocument/2006/relationships/hyperlink" Target="http://digital-deadly-sins.theguardian.com/#/Gri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 Id="rId6" Type="http://schemas.openxmlformats.org/officeDocument/2006/relationships/image" Target="../media/image9.gif"/><Relationship Id="rId5" Type="http://schemas.openxmlformats.org/officeDocument/2006/relationships/image" Target="../media/image8.gif"/><Relationship Id="rId4" Type="http://schemas.openxmlformats.org/officeDocument/2006/relationships/image" Target="../media/image7.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15" y="997528"/>
            <a:ext cx="7315200" cy="3329932"/>
          </a:xfrm>
        </p:spPr>
        <p:txBody>
          <a:bodyPr>
            <a:normAutofit fontScale="90000"/>
          </a:bodyPr>
          <a:lstStyle/>
          <a:p>
            <a:r>
              <a:rPr lang="en-US" sz="6000" dirty="0"/>
              <a:t>Video Games, Composition, and the Rise of </a:t>
            </a:r>
            <a:r>
              <a:rPr lang="en-US" sz="6000" dirty="0" err="1"/>
              <a:t>Polythesesism</a:t>
            </a:r>
            <a:r>
              <a:rPr lang="en-US" sz="4800" dirty="0"/>
              <a:t>: </a:t>
            </a:r>
            <a:br>
              <a:rPr lang="en-US" sz="4800" dirty="0"/>
            </a:br>
            <a:r>
              <a:rPr lang="en-US" sz="4000" dirty="0"/>
              <a:t>New Media Tools and Writing to Explore</a:t>
            </a:r>
            <a:br>
              <a:rPr lang="en-US" sz="4000" dirty="0"/>
            </a:br>
            <a:endParaRPr lang="en-US" sz="3600" dirty="0"/>
          </a:p>
        </p:txBody>
      </p:sp>
      <p:sp>
        <p:nvSpPr>
          <p:cNvPr id="3" name="Subtitle 2"/>
          <p:cNvSpPr>
            <a:spLocks noGrp="1"/>
          </p:cNvSpPr>
          <p:nvPr>
            <p:ph type="subTitle" idx="1"/>
          </p:nvPr>
        </p:nvSpPr>
        <p:spPr>
          <a:xfrm>
            <a:off x="1100015" y="4230477"/>
            <a:ext cx="7315200" cy="1354169"/>
          </a:xfrm>
        </p:spPr>
        <p:txBody>
          <a:bodyPr/>
          <a:lstStyle/>
          <a:p>
            <a:pPr algn="r"/>
            <a:r>
              <a:rPr lang="en-US" dirty="0"/>
              <a:t>Presented at CCCC 2017 Portland, OR</a:t>
            </a:r>
            <a:br>
              <a:rPr lang="en-US" dirty="0"/>
            </a:br>
            <a:r>
              <a:rPr lang="en-US" dirty="0"/>
              <a:t>Maureen Fitzpatrick</a:t>
            </a:r>
            <a:br>
              <a:rPr lang="en-US" dirty="0"/>
            </a:br>
            <a:r>
              <a:rPr lang="en-US" dirty="0"/>
              <a:t>Professor, English</a:t>
            </a:r>
            <a:br>
              <a:rPr lang="en-US" dirty="0"/>
            </a:br>
            <a:r>
              <a:rPr lang="en-US" dirty="0"/>
              <a:t>Johnson County Community College</a:t>
            </a:r>
          </a:p>
          <a:p>
            <a:endParaRPr lang="en-US" dirty="0"/>
          </a:p>
        </p:txBody>
      </p:sp>
    </p:spTree>
    <p:extLst>
      <p:ext uri="{BB962C8B-B14F-4D97-AF65-F5344CB8AC3E}">
        <p14:creationId xmlns:p14="http://schemas.microsoft.com/office/powerpoint/2010/main" val="3763534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354" y="1123837"/>
            <a:ext cx="2969047" cy="4601183"/>
          </a:xfrm>
        </p:spPr>
        <p:txBody>
          <a:bodyPr/>
          <a:lstStyle/>
          <a:p>
            <a:r>
              <a:rPr lang="en-US" b="1" dirty="0"/>
              <a:t>21</a:t>
            </a:r>
            <a:r>
              <a:rPr lang="en-US" b="1" baseline="30000" dirty="0"/>
              <a:t>st</a:t>
            </a:r>
            <a:r>
              <a:rPr lang="en-US" b="1" dirty="0"/>
              <a:t> Century Skills, </a:t>
            </a:r>
            <a:br>
              <a:rPr lang="en-US" b="1" dirty="0"/>
            </a:br>
            <a:r>
              <a:rPr lang="en-US" sz="2800" dirty="0"/>
              <a:t>Henry Jenkins, </a:t>
            </a:r>
            <a:r>
              <a:rPr lang="en-US" sz="2800" i="1" dirty="0"/>
              <a:t>Challenges of Participatory Culture</a:t>
            </a:r>
            <a:br>
              <a:rPr lang="en-US" sz="2800" dirty="0"/>
            </a:br>
            <a:endParaRPr lang="en-US" sz="2800" dirty="0"/>
          </a:p>
        </p:txBody>
      </p:sp>
      <p:sp>
        <p:nvSpPr>
          <p:cNvPr id="3" name="Content Placeholder 2"/>
          <p:cNvSpPr>
            <a:spLocks noGrp="1"/>
          </p:cNvSpPr>
          <p:nvPr>
            <p:ph idx="1"/>
          </p:nvPr>
        </p:nvSpPr>
        <p:spPr>
          <a:xfrm>
            <a:off x="3902319" y="291230"/>
            <a:ext cx="7315200" cy="6566769"/>
          </a:xfrm>
        </p:spPr>
        <p:txBody>
          <a:bodyPr>
            <a:normAutofit fontScale="92500" lnSpcReduction="20000"/>
          </a:bodyPr>
          <a:lstStyle/>
          <a:p>
            <a:r>
              <a:rPr lang="en-US" b="1" dirty="0">
                <a:solidFill>
                  <a:srgbClr val="FF0000"/>
                </a:solidFill>
              </a:rPr>
              <a:t>Play</a:t>
            </a:r>
            <a:r>
              <a:rPr lang="en-US" b="1" dirty="0"/>
              <a:t> — </a:t>
            </a:r>
            <a:r>
              <a:rPr lang="en-US" dirty="0"/>
              <a:t>the capacity to experiment with one’s surroundings as a form of problem-solving</a:t>
            </a:r>
          </a:p>
          <a:p>
            <a:r>
              <a:rPr lang="en-US" b="1" dirty="0"/>
              <a:t>Performance — </a:t>
            </a:r>
            <a:r>
              <a:rPr lang="en-US" dirty="0"/>
              <a:t>the ability to adopt alternative identities for the purpose of improvisation and discovery</a:t>
            </a:r>
          </a:p>
          <a:p>
            <a:r>
              <a:rPr lang="en-US" b="1" dirty="0">
                <a:solidFill>
                  <a:srgbClr val="FF0000"/>
                </a:solidFill>
              </a:rPr>
              <a:t>Simulation</a:t>
            </a:r>
            <a:r>
              <a:rPr lang="en-US" b="1" dirty="0"/>
              <a:t> </a:t>
            </a:r>
            <a:r>
              <a:rPr lang="en-US" dirty="0"/>
              <a:t>— the ability to interpret and construct dynamic models of real-world processes</a:t>
            </a:r>
          </a:p>
          <a:p>
            <a:r>
              <a:rPr lang="en-US" b="1" dirty="0"/>
              <a:t>Appropriation — </a:t>
            </a:r>
            <a:r>
              <a:rPr lang="en-US" dirty="0"/>
              <a:t>the ability to meaningfully sample and remix media content</a:t>
            </a:r>
          </a:p>
          <a:p>
            <a:r>
              <a:rPr lang="en-US" b="1" dirty="0"/>
              <a:t>Multitasking — </a:t>
            </a:r>
            <a:r>
              <a:rPr lang="en-US" dirty="0"/>
              <a:t>the ability to scan one’s environment and shift focus as needed to salient details.</a:t>
            </a:r>
          </a:p>
          <a:p>
            <a:r>
              <a:rPr lang="en-US" b="1" dirty="0">
                <a:solidFill>
                  <a:srgbClr val="FF0000"/>
                </a:solidFill>
              </a:rPr>
              <a:t>Distributed Cognition </a:t>
            </a:r>
            <a:r>
              <a:rPr lang="en-US" b="1" dirty="0"/>
              <a:t>— </a:t>
            </a:r>
            <a:r>
              <a:rPr lang="en-US" dirty="0"/>
              <a:t>the ability to interact meaningfully with tools that expand mental capacities</a:t>
            </a:r>
          </a:p>
          <a:p>
            <a:r>
              <a:rPr lang="en-US" b="1" dirty="0">
                <a:solidFill>
                  <a:srgbClr val="FF0000"/>
                </a:solidFill>
              </a:rPr>
              <a:t>Collective Intelligence </a:t>
            </a:r>
            <a:r>
              <a:rPr lang="en-US" b="1" dirty="0"/>
              <a:t>— </a:t>
            </a:r>
            <a:r>
              <a:rPr lang="en-US" dirty="0"/>
              <a:t>the ability to pool knowledge and compare notes with others toward a common goal </a:t>
            </a:r>
          </a:p>
          <a:p>
            <a:r>
              <a:rPr lang="en-US" b="1" dirty="0"/>
              <a:t>Judgment — </a:t>
            </a:r>
            <a:r>
              <a:rPr lang="en-US" dirty="0"/>
              <a:t>the ability to evaluate the reliability and credibility of different information sources</a:t>
            </a:r>
          </a:p>
          <a:p>
            <a:r>
              <a:rPr lang="en-US" b="1" dirty="0"/>
              <a:t>Transmedia Navigation — </a:t>
            </a:r>
            <a:r>
              <a:rPr lang="en-US" dirty="0"/>
              <a:t>the ability to follow the flow of stories and information across multiple modalities</a:t>
            </a:r>
          </a:p>
          <a:p>
            <a:r>
              <a:rPr lang="en-US" b="1" dirty="0">
                <a:solidFill>
                  <a:srgbClr val="FF0000"/>
                </a:solidFill>
              </a:rPr>
              <a:t>Networking </a:t>
            </a:r>
            <a:r>
              <a:rPr lang="en-US" b="1" dirty="0"/>
              <a:t>— </a:t>
            </a:r>
            <a:r>
              <a:rPr lang="en-US" dirty="0"/>
              <a:t>the ability to search for, synthesize, and disseminate information</a:t>
            </a:r>
          </a:p>
          <a:p>
            <a:r>
              <a:rPr lang="en-US" b="1" dirty="0">
                <a:solidFill>
                  <a:srgbClr val="FF0000"/>
                </a:solidFill>
              </a:rPr>
              <a:t>Negotiation </a:t>
            </a:r>
            <a:r>
              <a:rPr lang="en-US" b="1" dirty="0"/>
              <a:t>— </a:t>
            </a:r>
            <a:r>
              <a:rPr lang="en-US" dirty="0"/>
              <a:t>the ability to travel across diverse communities, discerning and respecting multiple perspectives</a:t>
            </a:r>
          </a:p>
        </p:txBody>
      </p:sp>
    </p:spTree>
    <p:extLst>
      <p:ext uri="{BB962C8B-B14F-4D97-AF65-F5344CB8AC3E}">
        <p14:creationId xmlns:p14="http://schemas.microsoft.com/office/powerpoint/2010/main" val="1631725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Linear Tools</a:t>
            </a:r>
          </a:p>
        </p:txBody>
      </p:sp>
      <p:sp>
        <p:nvSpPr>
          <p:cNvPr id="3" name="Content Placeholder 2"/>
          <p:cNvSpPr>
            <a:spLocks noGrp="1"/>
          </p:cNvSpPr>
          <p:nvPr>
            <p:ph idx="1"/>
          </p:nvPr>
        </p:nvSpPr>
        <p:spPr/>
        <p:txBody>
          <a:bodyPr>
            <a:noAutofit/>
          </a:bodyPr>
          <a:lstStyle/>
          <a:p>
            <a:r>
              <a:rPr lang="en-US" b="1" dirty="0" err="1"/>
              <a:t>Ativist</a:t>
            </a:r>
            <a:r>
              <a:rPr lang="en-US" dirty="0"/>
              <a:t> – cloud, multiple chunks of story modes </a:t>
            </a:r>
            <a:r>
              <a:rPr lang="en-US" u="sng" dirty="0">
                <a:hlinkClick r:id="rId2"/>
              </a:rPr>
              <a:t>https://atavist.com/</a:t>
            </a:r>
            <a:r>
              <a:rPr lang="en-US" dirty="0"/>
              <a:t> </a:t>
            </a:r>
          </a:p>
          <a:p>
            <a:r>
              <a:rPr lang="en-US" b="1" dirty="0" err="1"/>
              <a:t>Explory</a:t>
            </a:r>
            <a:r>
              <a:rPr lang="en-US" dirty="0"/>
              <a:t> – linear but flexibly navigable timeline for multiple nodes, build in app </a:t>
            </a:r>
            <a:r>
              <a:rPr lang="en-US" u="sng" dirty="0">
                <a:hlinkClick r:id="rId3"/>
              </a:rPr>
              <a:t>www.explory.com</a:t>
            </a:r>
            <a:r>
              <a:rPr lang="en-US" dirty="0"/>
              <a:t> </a:t>
            </a:r>
          </a:p>
          <a:p>
            <a:r>
              <a:rPr lang="en-US" b="1" dirty="0"/>
              <a:t>Odyssey</a:t>
            </a:r>
            <a:r>
              <a:rPr lang="en-US" dirty="0"/>
              <a:t> – Map-driven storytelling platform, embed media </a:t>
            </a:r>
            <a:r>
              <a:rPr lang="en-US" u="sng" dirty="0">
                <a:hlinkClick r:id="rId4"/>
              </a:rPr>
              <a:t>http://cartodb.github.io/odyssey.js/</a:t>
            </a:r>
            <a:r>
              <a:rPr lang="en-US" dirty="0"/>
              <a:t> </a:t>
            </a:r>
          </a:p>
          <a:p>
            <a:r>
              <a:rPr lang="en-US" b="1" dirty="0"/>
              <a:t>Prezi</a:t>
            </a:r>
            <a:r>
              <a:rPr lang="en-US" dirty="0"/>
              <a:t> – presentation software; multiple types of media can be embedded </a:t>
            </a:r>
            <a:r>
              <a:rPr lang="en-US" u="sng" dirty="0">
                <a:hlinkClick r:id="rId5"/>
              </a:rPr>
              <a:t>www.prezi.com</a:t>
            </a:r>
            <a:r>
              <a:rPr lang="en-US" dirty="0"/>
              <a:t> </a:t>
            </a:r>
          </a:p>
          <a:p>
            <a:r>
              <a:rPr lang="en-US" b="1" dirty="0"/>
              <a:t>Sway</a:t>
            </a:r>
            <a:r>
              <a:rPr lang="en-US" dirty="0"/>
              <a:t> – (free with Office 365) PowerPoint &amp; Prezi’s love child</a:t>
            </a:r>
          </a:p>
          <a:p>
            <a:r>
              <a:rPr lang="en-US" b="1" dirty="0" err="1"/>
              <a:t>Vojo</a:t>
            </a:r>
            <a:r>
              <a:rPr lang="en-US" dirty="0"/>
              <a:t> – (crowd sourcing audio stories) </a:t>
            </a:r>
            <a:r>
              <a:rPr lang="en-US" u="sng" dirty="0">
                <a:hlinkClick r:id="rId6"/>
              </a:rPr>
              <a:t>http://vojo.co/</a:t>
            </a:r>
            <a:r>
              <a:rPr lang="en-US" dirty="0"/>
              <a:t> </a:t>
            </a:r>
            <a:endParaRPr lang="en-US" b="1" dirty="0"/>
          </a:p>
          <a:p>
            <a:r>
              <a:rPr lang="en-US" b="1" dirty="0"/>
              <a:t>WeVideo</a:t>
            </a:r>
            <a:r>
              <a:rPr lang="en-US" dirty="0"/>
              <a:t> – cloud-based video editor, app available  </a:t>
            </a:r>
            <a:r>
              <a:rPr lang="en-US" u="sng" dirty="0">
                <a:hlinkClick r:id="rId7"/>
              </a:rPr>
              <a:t>www.wevideo.com</a:t>
            </a:r>
            <a:r>
              <a:rPr lang="en-US" dirty="0"/>
              <a:t> </a:t>
            </a:r>
          </a:p>
        </p:txBody>
      </p:sp>
    </p:spTree>
    <p:extLst>
      <p:ext uri="{BB962C8B-B14F-4D97-AF65-F5344CB8AC3E}">
        <p14:creationId xmlns:p14="http://schemas.microsoft.com/office/powerpoint/2010/main" val="1769077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Nonlinear tools</a:t>
            </a:r>
          </a:p>
        </p:txBody>
      </p:sp>
      <p:sp>
        <p:nvSpPr>
          <p:cNvPr id="3" name="Content Placeholder 2"/>
          <p:cNvSpPr>
            <a:spLocks noGrp="1"/>
          </p:cNvSpPr>
          <p:nvPr>
            <p:ph idx="1"/>
          </p:nvPr>
        </p:nvSpPr>
        <p:spPr/>
        <p:txBody>
          <a:bodyPr>
            <a:normAutofit/>
          </a:bodyPr>
          <a:lstStyle/>
          <a:p>
            <a:r>
              <a:rPr lang="en-US" sz="2800" b="1" dirty="0" err="1"/>
              <a:t>Eko</a:t>
            </a:r>
            <a:r>
              <a:rPr lang="en-US" sz="2800" b="1" dirty="0"/>
              <a:t> Studios </a:t>
            </a:r>
            <a:r>
              <a:rPr lang="en-US" sz="2800" dirty="0"/>
              <a:t>(flash based), create non-linear stories with picture, sound, video -- </a:t>
            </a:r>
            <a:r>
              <a:rPr lang="en-US" sz="2800" u="sng" dirty="0">
                <a:hlinkClick r:id="rId2"/>
              </a:rPr>
              <a:t>https://studio.helloeko.com/</a:t>
            </a:r>
            <a:r>
              <a:rPr lang="en-US" sz="2800" dirty="0"/>
              <a:t> </a:t>
            </a:r>
          </a:p>
          <a:p>
            <a:r>
              <a:rPr lang="en-US" sz="2800" b="1" dirty="0" err="1"/>
              <a:t>Inklewriter</a:t>
            </a:r>
            <a:r>
              <a:rPr lang="en-US" sz="2800" dirty="0"/>
              <a:t> – text-based interactive storytelling </a:t>
            </a:r>
            <a:r>
              <a:rPr lang="en-US" sz="2800" u="sng" dirty="0">
                <a:hlinkClick r:id="rId3"/>
              </a:rPr>
              <a:t>http://www.inklestudios.com/inklewriter/</a:t>
            </a:r>
            <a:r>
              <a:rPr lang="en-US" sz="2800" dirty="0"/>
              <a:t> </a:t>
            </a:r>
          </a:p>
          <a:p>
            <a:r>
              <a:rPr lang="en-US" sz="2800" b="1" dirty="0"/>
              <a:t>Twine</a:t>
            </a:r>
            <a:r>
              <a:rPr lang="en-US" sz="2800" dirty="0"/>
              <a:t> – node-based interactive storytelling, text only, flowchart interface </a:t>
            </a:r>
            <a:r>
              <a:rPr lang="en-US" sz="2800" u="sng" dirty="0">
                <a:hlinkClick r:id="rId4"/>
              </a:rPr>
              <a:t>www.twinery.org</a:t>
            </a:r>
            <a:r>
              <a:rPr lang="en-US" sz="2800" dirty="0"/>
              <a:t>  </a:t>
            </a:r>
          </a:p>
          <a:p>
            <a:r>
              <a:rPr lang="en-US" sz="2800" b="1" dirty="0" err="1"/>
              <a:t>Vojo</a:t>
            </a:r>
            <a:r>
              <a:rPr lang="en-US" sz="2800" dirty="0"/>
              <a:t> (crowd sourcing audio stories) </a:t>
            </a:r>
            <a:r>
              <a:rPr lang="en-US" sz="2800" u="sng" dirty="0">
                <a:hlinkClick r:id="rId5"/>
              </a:rPr>
              <a:t>http://vojo.co/</a:t>
            </a:r>
            <a:r>
              <a:rPr lang="en-US" sz="2800" dirty="0"/>
              <a:t> </a:t>
            </a:r>
          </a:p>
        </p:txBody>
      </p:sp>
    </p:spTree>
    <p:extLst>
      <p:ext uri="{BB962C8B-B14F-4D97-AF65-F5344CB8AC3E}">
        <p14:creationId xmlns:p14="http://schemas.microsoft.com/office/powerpoint/2010/main" val="2625149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Inklewriter</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0482" y="121085"/>
            <a:ext cx="4491107" cy="6042852"/>
          </a:xfrm>
          <a:prstGeom prst="rect">
            <a:avLst/>
          </a:prstGeom>
        </p:spPr>
      </p:pic>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574534" y="3142511"/>
            <a:ext cx="6391600" cy="3500660"/>
          </a:xfrm>
        </p:spPr>
      </p:pic>
    </p:spTree>
    <p:extLst>
      <p:ext uri="{BB962C8B-B14F-4D97-AF65-F5344CB8AC3E}">
        <p14:creationId xmlns:p14="http://schemas.microsoft.com/office/powerpoint/2010/main" val="3952820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Twine</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04333" y="402569"/>
            <a:ext cx="7315200" cy="3509456"/>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52143" y="2996588"/>
            <a:ext cx="7457531" cy="3613532"/>
          </a:xfrm>
          <a:prstGeom prst="rect">
            <a:avLst/>
          </a:prstGeom>
        </p:spPr>
      </p:pic>
    </p:spTree>
    <p:extLst>
      <p:ext uri="{BB962C8B-B14F-4D97-AF65-F5344CB8AC3E}">
        <p14:creationId xmlns:p14="http://schemas.microsoft.com/office/powerpoint/2010/main" val="4262757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Eko</a:t>
            </a:r>
            <a:r>
              <a:rPr lang="en-US" dirty="0"/>
              <a:t> Studios</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26905" y="1255923"/>
            <a:ext cx="8227326" cy="4219460"/>
          </a:xfrm>
        </p:spPr>
      </p:pic>
    </p:spTree>
    <p:extLst>
      <p:ext uri="{BB962C8B-B14F-4D97-AF65-F5344CB8AC3E}">
        <p14:creationId xmlns:p14="http://schemas.microsoft.com/office/powerpoint/2010/main" val="3510090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iDocs</a:t>
            </a:r>
            <a:r>
              <a:rPr lang="en-US" dirty="0"/>
              <a:t>:</a:t>
            </a:r>
            <a:br>
              <a:rPr lang="en-US" dirty="0"/>
            </a:br>
            <a:r>
              <a:rPr lang="en-US" dirty="0"/>
              <a:t>interactive documentaries</a:t>
            </a:r>
          </a:p>
        </p:txBody>
      </p:sp>
      <p:sp>
        <p:nvSpPr>
          <p:cNvPr id="3" name="Content Placeholder 2"/>
          <p:cNvSpPr>
            <a:spLocks noGrp="1"/>
          </p:cNvSpPr>
          <p:nvPr>
            <p:ph idx="1"/>
          </p:nvPr>
        </p:nvSpPr>
        <p:spPr/>
        <p:txBody>
          <a:bodyPr/>
          <a:lstStyle/>
          <a:p>
            <a:r>
              <a:rPr lang="en-US" i="1" dirty="0"/>
              <a:t>7 Deadly Sins</a:t>
            </a:r>
            <a:r>
              <a:rPr lang="en-US" dirty="0"/>
              <a:t> </a:t>
            </a:r>
            <a:r>
              <a:rPr lang="en-US" u="sng" dirty="0">
                <a:hlinkClick r:id="rId2"/>
              </a:rPr>
              <a:t>http://digital-deadly-sins.theguardian.com/#/Grid</a:t>
            </a:r>
            <a:r>
              <a:rPr lang="en-US" dirty="0"/>
              <a:t> </a:t>
            </a:r>
          </a:p>
          <a:p>
            <a:r>
              <a:rPr lang="en-US" i="1" dirty="0"/>
              <a:t>After the Storm</a:t>
            </a:r>
            <a:r>
              <a:rPr lang="en-US" dirty="0"/>
              <a:t> </a:t>
            </a:r>
            <a:r>
              <a:rPr lang="en-US" u="sng" dirty="0">
                <a:hlinkClick r:id="rId3"/>
              </a:rPr>
              <a:t>http://www.pbs.org/independentlens/interactive/after-the-storm/#/dear-future-disaster-survivor</a:t>
            </a:r>
            <a:r>
              <a:rPr lang="en-US" dirty="0"/>
              <a:t> </a:t>
            </a:r>
          </a:p>
        </p:txBody>
      </p:sp>
    </p:spTree>
    <p:extLst>
      <p:ext uri="{BB962C8B-B14F-4D97-AF65-F5344CB8AC3E}">
        <p14:creationId xmlns:p14="http://schemas.microsoft.com/office/powerpoint/2010/main" val="792724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Polythesisism</a:t>
            </a:r>
            <a:r>
              <a:rPr lang="en-US" dirty="0"/>
              <a:t> – </a:t>
            </a:r>
            <a:r>
              <a:rPr lang="en-US" i="1" dirty="0"/>
              <a:t>n.</a:t>
            </a:r>
            <a:endParaRPr lang="en-US" dirty="0"/>
          </a:p>
        </p:txBody>
      </p:sp>
      <p:sp>
        <p:nvSpPr>
          <p:cNvPr id="3" name="Content Placeholder 2"/>
          <p:cNvSpPr>
            <a:spLocks noGrp="1"/>
          </p:cNvSpPr>
          <p:nvPr>
            <p:ph idx="1"/>
          </p:nvPr>
        </p:nvSpPr>
        <p:spPr/>
        <p:txBody>
          <a:bodyPr/>
          <a:lstStyle/>
          <a:p>
            <a:r>
              <a:rPr lang="en-US" sz="2800" dirty="0"/>
              <a:t>an openness to multiple interpretations of a set of facts or observations; the willingness to generate assorted and contradictory paths through the widest expanse of knowledge one can collect; entirely made up word interesting enough to get a proposal accepted at 4Cs.</a:t>
            </a:r>
          </a:p>
          <a:p>
            <a:pPr marL="0" indent="0">
              <a:buNone/>
            </a:pPr>
            <a:endParaRPr lang="en-US" dirty="0"/>
          </a:p>
        </p:txBody>
      </p:sp>
    </p:spTree>
    <p:extLst>
      <p:ext uri="{BB962C8B-B14F-4D97-AF65-F5344CB8AC3E}">
        <p14:creationId xmlns:p14="http://schemas.microsoft.com/office/powerpoint/2010/main" val="4103308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Game are about:</a:t>
            </a:r>
            <a:br>
              <a:rPr lang="en-US" dirty="0"/>
            </a:br>
            <a:endParaRPr lang="en-US" dirty="0"/>
          </a:p>
        </p:txBody>
      </p:sp>
      <p:sp>
        <p:nvSpPr>
          <p:cNvPr id="3" name="Content Placeholder 2"/>
          <p:cNvSpPr>
            <a:spLocks noGrp="1"/>
          </p:cNvSpPr>
          <p:nvPr>
            <p:ph idx="1"/>
          </p:nvPr>
        </p:nvSpPr>
        <p:spPr/>
        <p:txBody>
          <a:bodyPr/>
          <a:lstStyle/>
          <a:p>
            <a:pPr lvl="0"/>
            <a:r>
              <a:rPr lang="en-US" sz="2800" dirty="0"/>
              <a:t>Creating a world that encourages exploration.</a:t>
            </a:r>
          </a:p>
          <a:p>
            <a:pPr lvl="0"/>
            <a:r>
              <a:rPr lang="en-US" sz="2800" dirty="0"/>
              <a:t>De-emphasizing linear process </a:t>
            </a:r>
          </a:p>
          <a:p>
            <a:pPr lvl="0"/>
            <a:r>
              <a:rPr lang="en-US" sz="2800" dirty="0"/>
              <a:t>Making failure—particularly spectacular failure—part of the learning process</a:t>
            </a:r>
          </a:p>
          <a:p>
            <a:pPr lvl="0"/>
            <a:r>
              <a:rPr lang="en-US" sz="2800" dirty="0"/>
              <a:t>Cultivating habits of learning</a:t>
            </a:r>
          </a:p>
          <a:p>
            <a:endParaRPr lang="en-US" dirty="0"/>
          </a:p>
        </p:txBody>
      </p:sp>
    </p:spTree>
    <p:extLst>
      <p:ext uri="{BB962C8B-B14F-4D97-AF65-F5344CB8AC3E}">
        <p14:creationId xmlns:p14="http://schemas.microsoft.com/office/powerpoint/2010/main" val="2233848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186" y="1123837"/>
            <a:ext cx="3283025" cy="4601183"/>
          </a:xfrm>
        </p:spPr>
        <p:txBody>
          <a:bodyPr/>
          <a:lstStyle/>
          <a:p>
            <a:r>
              <a:rPr lang="en-US" dirty="0"/>
              <a:t>RPG Commandments</a:t>
            </a:r>
            <a:br>
              <a:rPr lang="en-US" dirty="0"/>
            </a:br>
            <a:r>
              <a:rPr lang="en-US" dirty="0"/>
              <a:t>circa 1998</a:t>
            </a:r>
            <a:br>
              <a:rPr lang="en-US" dirty="0"/>
            </a:br>
            <a:br>
              <a:rPr lang="en-US" dirty="0"/>
            </a:br>
            <a:r>
              <a:rPr lang="en-US" dirty="0"/>
              <a:t>-- </a:t>
            </a:r>
            <a:r>
              <a:rPr lang="en-US" sz="2400" dirty="0"/>
              <a:t>Game Designer Warren Spector</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2800" dirty="0"/>
              <a:t>Each player's path through the story must be unique. </a:t>
            </a:r>
          </a:p>
          <a:p>
            <a:pPr marL="457200" indent="-457200">
              <a:buFont typeface="+mj-lt"/>
              <a:buAutoNum type="arabicPeriod"/>
            </a:pPr>
            <a:r>
              <a:rPr lang="en-US" sz="2800" dirty="0"/>
              <a:t>Players must always have clear goals. </a:t>
            </a:r>
          </a:p>
          <a:p>
            <a:pPr marL="457200" indent="-457200">
              <a:buFont typeface="+mj-lt"/>
              <a:buAutoNum type="arabicPeriod"/>
            </a:pPr>
            <a:r>
              <a:rPr lang="en-US" sz="2800" dirty="0"/>
              <a:t>The level of interactivity must be high, </a:t>
            </a:r>
          </a:p>
          <a:p>
            <a:pPr marL="457200" indent="-457200">
              <a:buFont typeface="+mj-lt"/>
              <a:buAutoNum type="arabicPeriod"/>
            </a:pPr>
            <a:r>
              <a:rPr lang="en-US" sz="2800" dirty="0"/>
              <a:t>The central character must grow and change in ways that matter to players in an obvious and personal way. </a:t>
            </a:r>
          </a:p>
          <a:p>
            <a:pPr marL="457200" indent="-457200">
              <a:buFont typeface="+mj-lt"/>
              <a:buAutoNum type="arabicPeriod"/>
            </a:pPr>
            <a:r>
              <a:rPr lang="en-US" sz="2800" dirty="0"/>
              <a:t>The game must be about something more than killing things, solving puzzles, a---</a:t>
            </a:r>
            <a:r>
              <a:rPr lang="en-US" sz="2800" dirty="0" err="1"/>
              <a:t>nd</a:t>
            </a:r>
            <a:r>
              <a:rPr lang="en-US" sz="2800" dirty="0"/>
              <a:t> maxing out a character's statistics. </a:t>
            </a:r>
          </a:p>
          <a:p>
            <a:endParaRPr lang="en-US" sz="2800" dirty="0"/>
          </a:p>
        </p:txBody>
      </p:sp>
    </p:spTree>
    <p:extLst>
      <p:ext uri="{BB962C8B-B14F-4D97-AF65-F5344CB8AC3E}">
        <p14:creationId xmlns:p14="http://schemas.microsoft.com/office/powerpoint/2010/main" val="1100944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Deus Ex Rules of Roleplaying.</a:t>
            </a:r>
            <a:br>
              <a:rPr lang="en-US" dirty="0"/>
            </a:br>
            <a:br>
              <a:rPr lang="en-US" dirty="0"/>
            </a:br>
            <a:r>
              <a:rPr lang="en-US" dirty="0"/>
              <a:t>--</a:t>
            </a:r>
            <a:r>
              <a:rPr lang="en-US" sz="2400" dirty="0"/>
              <a:t>Spector 2013</a:t>
            </a:r>
          </a:p>
        </p:txBody>
      </p:sp>
      <p:sp>
        <p:nvSpPr>
          <p:cNvPr id="3" name="Content Placeholder 2"/>
          <p:cNvSpPr>
            <a:spLocks noGrp="1"/>
          </p:cNvSpPr>
          <p:nvPr>
            <p:ph idx="1"/>
          </p:nvPr>
        </p:nvSpPr>
        <p:spPr>
          <a:xfrm>
            <a:off x="3591499" y="176269"/>
            <a:ext cx="8119431" cy="6599103"/>
          </a:xfrm>
        </p:spPr>
        <p:txBody>
          <a:bodyPr>
            <a:normAutofit fontScale="70000" lnSpcReduction="20000"/>
          </a:bodyPr>
          <a:lstStyle/>
          <a:p>
            <a:pPr lvl="0" fontAlgn="base"/>
            <a:r>
              <a:rPr lang="en-US" b="1" dirty="0"/>
              <a:t>Always Show the Goal</a:t>
            </a:r>
            <a:r>
              <a:rPr lang="en-US" dirty="0"/>
              <a:t> - Players should see their next goal (or encounter an intriguing mystery) before they can achieve (or explain) it.</a:t>
            </a:r>
          </a:p>
          <a:p>
            <a:pPr lvl="0" fontAlgn="base"/>
            <a:r>
              <a:rPr lang="en-US" b="1" dirty="0"/>
              <a:t>Problems not Puzzles</a:t>
            </a:r>
            <a:r>
              <a:rPr lang="en-US" dirty="0"/>
              <a:t> - It's an obstacle course, not a jigsaw puzzle. Game situations should make logical sense and solutions should never depend on reading the designer's mind.</a:t>
            </a:r>
          </a:p>
          <a:p>
            <a:pPr lvl="0" fontAlgn="base"/>
            <a:r>
              <a:rPr lang="en-US" b="1" dirty="0"/>
              <a:t>Multiple solutions</a:t>
            </a:r>
            <a:r>
              <a:rPr lang="en-US" dirty="0"/>
              <a:t> - There should always be more than one way to get past a game obstacle. Always. Whether preplanned (weak!), or natural, growing out of the interaction of player abilities and simulation (better!) never say the words, “This is where the player does X” about a mission or situation within a mission.</a:t>
            </a:r>
          </a:p>
          <a:p>
            <a:pPr lvl="0" fontAlgn="base"/>
            <a:r>
              <a:rPr lang="en-US" b="1" dirty="0"/>
              <a:t>No Forced Failure</a:t>
            </a:r>
            <a:r>
              <a:rPr lang="en-US" dirty="0"/>
              <a:t> - Failure isn't fun. Getting knocked unconscious and waking up in a strange place or finding yourself standing over dead bodies while holding a smoking gun can be cool story elements, but situations the player has no chance to react to are bad. Use forced failure sparingly, to drive the story forward but don't overuse this technique!</a:t>
            </a:r>
          </a:p>
          <a:p>
            <a:pPr lvl="0" fontAlgn="base"/>
            <a:r>
              <a:rPr lang="en-US" b="1" dirty="0"/>
              <a:t>It's the Characters, Stupid</a:t>
            </a:r>
            <a:r>
              <a:rPr lang="en-US" dirty="0"/>
              <a:t> - Roleplaying is about interacting with other characters in a variety of ways (not </a:t>
            </a:r>
            <a:r>
              <a:rPr lang="en-US" i="1" dirty="0"/>
              <a:t>just</a:t>
            </a:r>
            <a:r>
              <a:rPr lang="en-US" dirty="0"/>
              <a:t> combat… not </a:t>
            </a:r>
            <a:r>
              <a:rPr lang="en-US" i="1" dirty="0"/>
              <a:t>just</a:t>
            </a:r>
            <a:r>
              <a:rPr lang="en-US" dirty="0"/>
              <a:t> conversation…). The choice of interaction style should always be the player's, not the designer's.</a:t>
            </a:r>
          </a:p>
          <a:p>
            <a:pPr lvl="0" fontAlgn="base"/>
            <a:r>
              <a:rPr lang="en-US" b="1" dirty="0"/>
              <a:t>Players Do; NPCs Watch</a:t>
            </a:r>
            <a:r>
              <a:rPr lang="en-US" dirty="0"/>
              <a:t> - It's no fun to watch an NPC do something cool. If it's a cool thing, let the player do it. If it's a boring or mundane thing, don't even let the player think about it - let an NPC do it.</a:t>
            </a:r>
          </a:p>
          <a:p>
            <a:pPr lvl="0" fontAlgn="base"/>
            <a:r>
              <a:rPr lang="en-US" b="1" dirty="0"/>
              <a:t>Games Get Harder, Players Get Smarter</a:t>
            </a:r>
            <a:r>
              <a:rPr lang="en-US" dirty="0"/>
              <a:t> - Make sure game difficulty escalates as players become more accustomed to the interface and more familiar with the game world. Make sure player rewards make players more powerful as the game goes on and becomes more difficult. Never throw players into a situation their skills and smarts make frustratingly difficult to overcome.</a:t>
            </a:r>
          </a:p>
          <a:p>
            <a:pPr lvl="0" fontAlgn="base"/>
            <a:r>
              <a:rPr lang="en-US" b="1" dirty="0"/>
              <a:t>Pat Your Player on the Back</a:t>
            </a:r>
            <a:r>
              <a:rPr lang="en-US" dirty="0"/>
              <a:t> - Random rewards drive players onward. Make sure you reward players regularly and frequently, but unpredictably. And make sure the rewards get more impressive as the game goes on and challenges become more difficult.</a:t>
            </a:r>
          </a:p>
          <a:p>
            <a:pPr lvl="0" fontAlgn="base"/>
            <a:r>
              <a:rPr lang="en-US" b="1" dirty="0"/>
              <a:t>Think 3D</a:t>
            </a:r>
            <a:r>
              <a:rPr lang="en-US" dirty="0"/>
              <a:t> - An effective 3D level cannot be laid out on graph paper. Paper maps may be a good starting point (though even that's under limited circumstances). A 3D game map must take into account things over the player's head and under the player's feet. If there's no need to look up and down - constantly - make a 2D game!</a:t>
            </a:r>
          </a:p>
          <a:p>
            <a:pPr lvl="0" fontAlgn="base"/>
            <a:r>
              <a:rPr lang="en-US" b="1" dirty="0"/>
              <a:t>Think Interconnected</a:t>
            </a:r>
            <a:r>
              <a:rPr lang="en-US" dirty="0"/>
              <a:t> - Maps in a 3D game world feature massive interconnectivity. Tunnels that go direct from Point A to Point B are bad; loops (horizontal and vertical) and areas with multiple entrance and exit points are good.</a:t>
            </a:r>
          </a:p>
        </p:txBody>
      </p:sp>
    </p:spTree>
    <p:extLst>
      <p:ext uri="{BB962C8B-B14F-4D97-AF65-F5344CB8AC3E}">
        <p14:creationId xmlns:p14="http://schemas.microsoft.com/office/powerpoint/2010/main" val="3140842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Chris Bateman, </a:t>
            </a:r>
            <a:r>
              <a:rPr lang="en-US" i="1" dirty="0"/>
              <a:t>Imaginary Games, 2011</a:t>
            </a:r>
            <a:endParaRPr lang="en-US" dirty="0"/>
          </a:p>
        </p:txBody>
      </p:sp>
      <p:sp>
        <p:nvSpPr>
          <p:cNvPr id="3" name="Content Placeholder 2"/>
          <p:cNvSpPr>
            <a:spLocks noGrp="1"/>
          </p:cNvSpPr>
          <p:nvPr>
            <p:ph idx="1"/>
          </p:nvPr>
        </p:nvSpPr>
        <p:spPr/>
        <p:txBody>
          <a:bodyPr>
            <a:normAutofit/>
          </a:bodyPr>
          <a:lstStyle/>
          <a:p>
            <a:r>
              <a:rPr lang="en-US" sz="2800" dirty="0" err="1"/>
              <a:t>Megatexts</a:t>
            </a:r>
            <a:r>
              <a:rPr lang="en-US" sz="2800" dirty="0"/>
              <a:t> are fictional (think Star Trek, Harry Potter, </a:t>
            </a:r>
            <a:r>
              <a:rPr lang="en-US" sz="2800" dirty="0" err="1"/>
              <a:t>etc</a:t>
            </a:r>
            <a:r>
              <a:rPr lang="en-US" sz="2800" dirty="0"/>
              <a:t>) or nonfiction (scientific discoveries) stories, experiments or fact that we navigate between to discover new or larger texts.</a:t>
            </a:r>
          </a:p>
        </p:txBody>
      </p:sp>
    </p:spTree>
    <p:extLst>
      <p:ext uri="{BB962C8B-B14F-4D97-AF65-F5344CB8AC3E}">
        <p14:creationId xmlns:p14="http://schemas.microsoft.com/office/powerpoint/2010/main" val="112081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Coming to a dataset with an established thesis</a:t>
            </a:r>
          </a:p>
        </p:txBody>
      </p:sp>
      <p:sp>
        <p:nvSpPr>
          <p:cNvPr id="5" name="Text Placeholder 4"/>
          <p:cNvSpPr>
            <a:spLocks noGrp="1"/>
          </p:cNvSpPr>
          <p:nvPr>
            <p:ph type="body" idx="1"/>
          </p:nvPr>
        </p:nvSpPr>
        <p:spPr/>
        <p:txBody>
          <a:bodyPr/>
          <a:lstStyle/>
          <a:p>
            <a:r>
              <a:rPr lang="en-US" dirty="0"/>
              <a:t>Pre-Kepler</a:t>
            </a:r>
          </a:p>
        </p:txBody>
      </p:sp>
      <p:pic>
        <p:nvPicPr>
          <p:cNvPr id="9" name="Content Placeholder 8"/>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3791302" y="2203373"/>
            <a:ext cx="2861117" cy="2744071"/>
          </a:xfrm>
        </p:spPr>
      </p:pic>
      <p:sp>
        <p:nvSpPr>
          <p:cNvPr id="7" name="Text Placeholder 6"/>
          <p:cNvSpPr>
            <a:spLocks noGrp="1"/>
          </p:cNvSpPr>
          <p:nvPr>
            <p:ph type="body" sz="quarter" idx="3"/>
          </p:nvPr>
        </p:nvSpPr>
        <p:spPr/>
        <p:txBody>
          <a:bodyPr/>
          <a:lstStyle/>
          <a:p>
            <a:r>
              <a:rPr lang="en-US" dirty="0"/>
              <a:t>Post Kepler</a:t>
            </a:r>
          </a:p>
        </p:txBody>
      </p:sp>
      <p:pic>
        <p:nvPicPr>
          <p:cNvPr id="10" name="Content Placeholder 9"/>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6720242" y="2588964"/>
            <a:ext cx="5104485" cy="1801582"/>
          </a:xfrm>
        </p:spPr>
      </p:pic>
    </p:spTree>
    <p:extLst>
      <p:ext uri="{BB962C8B-B14F-4D97-AF65-F5344CB8AC3E}">
        <p14:creationId xmlns:p14="http://schemas.microsoft.com/office/powerpoint/2010/main" val="1844655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Coming to a dataset with no restrictions</a:t>
            </a:r>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560888" y="1052513"/>
            <a:ext cx="4087559" cy="4752975"/>
          </a:xfrm>
        </p:spPr>
      </p:pic>
      <p:pic>
        <p:nvPicPr>
          <p:cNvPr id="8" name="Content Placeholder 7"/>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960519" y="1052513"/>
            <a:ext cx="3190875" cy="4752975"/>
          </a:xfrm>
        </p:spPr>
      </p:pic>
    </p:spTree>
    <p:extLst>
      <p:ext uri="{BB962C8B-B14F-4D97-AF65-F5344CB8AC3E}">
        <p14:creationId xmlns:p14="http://schemas.microsoft.com/office/powerpoint/2010/main" val="2438796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Structures</a:t>
            </a:r>
          </a:p>
        </p:txBody>
      </p:sp>
      <p:graphicFrame>
        <p:nvGraphicFramePr>
          <p:cNvPr id="28" name="Table 27"/>
          <p:cNvGraphicFramePr>
            <a:graphicFrameLocks noGrp="1"/>
          </p:cNvGraphicFramePr>
          <p:nvPr>
            <p:extLst>
              <p:ext uri="{D42A27DB-BD31-4B8C-83A1-F6EECF244321}">
                <p14:modId xmlns:p14="http://schemas.microsoft.com/office/powerpoint/2010/main" val="431342875"/>
              </p:ext>
            </p:extLst>
          </p:nvPr>
        </p:nvGraphicFramePr>
        <p:xfrm>
          <a:off x="3717413" y="904624"/>
          <a:ext cx="8128000" cy="5760720"/>
        </p:xfrm>
        <a:graphic>
          <a:graphicData uri="http://schemas.openxmlformats.org/drawingml/2006/table">
            <a:tbl>
              <a:tblPr firstRow="1" bandRow="1">
                <a:tableStyleId>{5C22544A-7EE6-4342-B048-85BDC9FD1C3A}</a:tableStyleId>
              </a:tblPr>
              <a:tblGrid>
                <a:gridCol w="4187722">
                  <a:extLst>
                    <a:ext uri="{9D8B030D-6E8A-4147-A177-3AD203B41FA5}">
                      <a16:colId xmlns:a16="http://schemas.microsoft.com/office/drawing/2014/main" val="4031324964"/>
                    </a:ext>
                  </a:extLst>
                </a:gridCol>
                <a:gridCol w="3940278">
                  <a:extLst>
                    <a:ext uri="{9D8B030D-6E8A-4147-A177-3AD203B41FA5}">
                      <a16:colId xmlns:a16="http://schemas.microsoft.com/office/drawing/2014/main" val="1193943392"/>
                    </a:ext>
                  </a:extLst>
                </a:gridCol>
              </a:tblGrid>
              <a:tr h="286942">
                <a:tc>
                  <a:txBody>
                    <a:bodyPr/>
                    <a:lstStyle/>
                    <a:p>
                      <a:r>
                        <a:rPr lang="en-US" dirty="0"/>
                        <a:t>Linear</a:t>
                      </a:r>
                    </a:p>
                    <a:p>
                      <a:r>
                        <a:rPr lang="en-US" dirty="0"/>
                        <a:t> </a:t>
                      </a:r>
                    </a:p>
                    <a:p>
                      <a:endParaRPr lang="en-US" dirty="0"/>
                    </a:p>
                    <a:p>
                      <a:endParaRPr lang="en-US" dirty="0"/>
                    </a:p>
                  </a:txBody>
                  <a:tcPr/>
                </a:tc>
                <a:tc rowSpan="2">
                  <a:txBody>
                    <a:bodyPr/>
                    <a:lstStyle/>
                    <a:p>
                      <a:r>
                        <a:rPr lang="en-US" dirty="0"/>
                        <a:t>Parallel</a:t>
                      </a:r>
                    </a:p>
                    <a:p>
                      <a:endParaRPr lang="en-US" dirty="0"/>
                    </a:p>
                    <a:p>
                      <a:endParaRPr lang="en-US" dirty="0"/>
                    </a:p>
                    <a:p>
                      <a:endParaRPr lang="en-US" dirty="0"/>
                    </a:p>
                    <a:p>
                      <a:endParaRPr lang="en-US" dirty="0"/>
                    </a:p>
                    <a:p>
                      <a:endParaRPr lang="en-US" dirty="0"/>
                    </a:p>
                    <a:p>
                      <a:endParaRPr lang="en-US" dirty="0"/>
                    </a:p>
                  </a:txBody>
                  <a:tcPr>
                    <a:solidFill>
                      <a:schemeClr val="tx2">
                        <a:lumMod val="40000"/>
                        <a:lumOff val="60000"/>
                        <a:alpha val="63000"/>
                      </a:schemeClr>
                    </a:solidFill>
                  </a:tcPr>
                </a:tc>
                <a:extLst>
                  <a:ext uri="{0D108BD9-81ED-4DB2-BD59-A6C34878D82A}">
                    <a16:rowId xmlns:a16="http://schemas.microsoft.com/office/drawing/2014/main" val="1671520482"/>
                  </a:ext>
                </a:extLst>
              </a:tr>
              <a:tr h="1269288">
                <a:tc rowSpan="2">
                  <a:txBody>
                    <a:bodyPr/>
                    <a:lstStyle/>
                    <a:p>
                      <a:endParaRPr lang="en-US" dirty="0"/>
                    </a:p>
                    <a:p>
                      <a:r>
                        <a:rPr lang="en-US" dirty="0"/>
                        <a:t>Branching</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txBody>
                  <a:tcPr/>
                </a:tc>
                <a:tc vMerge="1">
                  <a:txBody>
                    <a:bodyPr/>
                    <a:lstStyle/>
                    <a:p>
                      <a:endParaRPr lang="en-US" dirty="0"/>
                    </a:p>
                  </a:txBody>
                  <a:tcPr/>
                </a:tc>
                <a:extLst>
                  <a:ext uri="{0D108BD9-81ED-4DB2-BD59-A6C34878D82A}">
                    <a16:rowId xmlns:a16="http://schemas.microsoft.com/office/drawing/2014/main" val="2869907575"/>
                  </a:ext>
                </a:extLst>
              </a:tr>
              <a:tr h="1143000">
                <a:tc vMerge="1">
                  <a:txBody>
                    <a:bodyPr/>
                    <a:lstStyle/>
                    <a:p>
                      <a:endParaRPr lang="en-US"/>
                    </a:p>
                  </a:txBody>
                  <a:tcPr/>
                </a:tc>
                <a:tc rowSpan="2">
                  <a:txBody>
                    <a:bodyPr/>
                    <a:lstStyle/>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Consentric</a:t>
                      </a:r>
                      <a:br>
                        <a:rPr lang="en-US" dirty="0"/>
                      </a:br>
                      <a:r>
                        <a:rPr lang="en-US" dirty="0"/>
                        <a:t>(hub &amp; wheel)</a:t>
                      </a:r>
                    </a:p>
                    <a:p>
                      <a:endParaRPr lang="en-US" dirty="0"/>
                    </a:p>
                  </a:txBody>
                  <a:tcPr/>
                </a:tc>
                <a:extLst>
                  <a:ext uri="{0D108BD9-81ED-4DB2-BD59-A6C34878D82A}">
                    <a16:rowId xmlns:a16="http://schemas.microsoft.com/office/drawing/2014/main" val="3251496637"/>
                  </a:ext>
                </a:extLst>
              </a:tr>
              <a:tr h="370840">
                <a:tc>
                  <a:txBody>
                    <a:bodyPr/>
                    <a:lstStyle/>
                    <a:p>
                      <a:r>
                        <a:rPr lang="en-US" dirty="0"/>
                        <a:t>Fishbone (mini-game)</a:t>
                      </a:r>
                    </a:p>
                    <a:p>
                      <a:endParaRPr lang="en-US" dirty="0"/>
                    </a:p>
                    <a:p>
                      <a:endParaRPr lang="en-US" dirty="0"/>
                    </a:p>
                    <a:p>
                      <a:endParaRPr lang="en-US" dirty="0"/>
                    </a:p>
                    <a:p>
                      <a:endParaRPr lang="en-US" dirty="0"/>
                    </a:p>
                    <a:p>
                      <a:endParaRPr lang="en-US" dirty="0"/>
                    </a:p>
                  </a:txBody>
                  <a:tcPr>
                    <a:noFill/>
                  </a:tcPr>
                </a:tc>
                <a:tc vMerge="1">
                  <a:txBody>
                    <a:bodyPr/>
                    <a:lstStyle/>
                    <a:p>
                      <a:endParaRPr lang="en-US" dirty="0"/>
                    </a:p>
                  </a:txBody>
                  <a:tcPr/>
                </a:tc>
                <a:extLst>
                  <a:ext uri="{0D108BD9-81ED-4DB2-BD59-A6C34878D82A}">
                    <a16:rowId xmlns:a16="http://schemas.microsoft.com/office/drawing/2014/main" val="3208787334"/>
                  </a:ext>
                </a:extLst>
              </a:tr>
            </a:tbl>
          </a:graphicData>
        </a:graphic>
      </p:graphicFrame>
      <p:pic>
        <p:nvPicPr>
          <p:cNvPr id="29" name="Picture 2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1562" y="1269177"/>
            <a:ext cx="3141406" cy="485732"/>
          </a:xfrm>
          <a:prstGeom prst="rect">
            <a:avLst/>
          </a:prstGeom>
        </p:spPr>
      </p:pic>
      <p:pic>
        <p:nvPicPr>
          <p:cNvPr id="31" name="Picture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77033" y="2031967"/>
            <a:ext cx="2065361" cy="2599028"/>
          </a:xfrm>
          <a:prstGeom prst="rect">
            <a:avLst/>
          </a:prstGeom>
        </p:spPr>
      </p:pic>
      <p:pic>
        <p:nvPicPr>
          <p:cNvPr id="33" name="Picture 3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25546" y="5250887"/>
            <a:ext cx="4042979" cy="1243234"/>
          </a:xfrm>
          <a:prstGeom prst="rect">
            <a:avLst/>
          </a:prstGeom>
        </p:spPr>
      </p:pic>
      <p:pic>
        <p:nvPicPr>
          <p:cNvPr id="35" name="Picture 3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1509" y="1512043"/>
            <a:ext cx="3865937" cy="1702768"/>
          </a:xfrm>
          <a:prstGeom prst="rect">
            <a:avLst/>
          </a:prstGeom>
        </p:spPr>
      </p:pic>
      <p:pic>
        <p:nvPicPr>
          <p:cNvPr id="39" name="Picture 3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568104" y="4151954"/>
            <a:ext cx="2477730" cy="1902897"/>
          </a:xfrm>
          <a:prstGeom prst="rect">
            <a:avLst/>
          </a:prstGeom>
        </p:spPr>
      </p:pic>
    </p:spTree>
    <p:extLst>
      <p:ext uri="{BB962C8B-B14F-4D97-AF65-F5344CB8AC3E}">
        <p14:creationId xmlns:p14="http://schemas.microsoft.com/office/powerpoint/2010/main" val="482742459"/>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104</TotalTime>
  <Words>630</Words>
  <Application>Microsoft Office PowerPoint</Application>
  <PresentationFormat>Widescreen</PresentationFormat>
  <Paragraphs>85</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Corbel</vt:lpstr>
      <vt:lpstr>Wingdings 2</vt:lpstr>
      <vt:lpstr>Frame</vt:lpstr>
      <vt:lpstr>Video Games, Composition, and the Rise of Polythesesism:  New Media Tools and Writing to Explore </vt:lpstr>
      <vt:lpstr>Polythesisism – n.</vt:lpstr>
      <vt:lpstr>Game are about: </vt:lpstr>
      <vt:lpstr>RPG Commandments circa 1998  -- Game Designer Warren Spector</vt:lpstr>
      <vt:lpstr>The Deus Ex Rules of Roleplaying.  --Spector 2013</vt:lpstr>
      <vt:lpstr>Chris Bateman, Imaginary Games, 2011</vt:lpstr>
      <vt:lpstr>Coming to a dataset with an established thesis</vt:lpstr>
      <vt:lpstr>Coming to a dataset with no restrictions</vt:lpstr>
      <vt:lpstr>Structures</vt:lpstr>
      <vt:lpstr>21st Century Skills,  Henry Jenkins, Challenges of Participatory Culture </vt:lpstr>
      <vt:lpstr>Linear Tools</vt:lpstr>
      <vt:lpstr>Nonlinear tools</vt:lpstr>
      <vt:lpstr>Inklewriter</vt:lpstr>
      <vt:lpstr>Twine</vt:lpstr>
      <vt:lpstr>Eko Studios</vt:lpstr>
      <vt:lpstr>iDocs: interactive documentaries</vt:lpstr>
    </vt:vector>
  </TitlesOfParts>
  <Company>Johnson County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Polythesesism: The Production of Texts Able to Support Multiple Theses through the Use of Open Source Interactive Storytelling Software</dc:title>
  <dc:creator>Maureen Fitzpatrick</dc:creator>
  <cp:lastModifiedBy>Maureen Fitzpatrick</cp:lastModifiedBy>
  <cp:revision>12</cp:revision>
  <dcterms:created xsi:type="dcterms:W3CDTF">2017-03-13T20:11:19Z</dcterms:created>
  <dcterms:modified xsi:type="dcterms:W3CDTF">2017-03-15T01:52:11Z</dcterms:modified>
</cp:coreProperties>
</file>