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78" r:id="rId6"/>
    <p:sldId id="272" r:id="rId7"/>
    <p:sldId id="273" r:id="rId8"/>
    <p:sldId id="274" r:id="rId9"/>
    <p:sldId id="275" r:id="rId10"/>
    <p:sldId id="276" r:id="rId11"/>
    <p:sldId id="277" r:id="rId12"/>
    <p:sldId id="256" r:id="rId13"/>
    <p:sldId id="266" r:id="rId14"/>
    <p:sldId id="257" r:id="rId15"/>
    <p:sldId id="264" r:id="rId16"/>
    <p:sldId id="262" r:id="rId17"/>
    <p:sldId id="279" r:id="rId18"/>
    <p:sldId id="263" r:id="rId19"/>
    <p:sldId id="261" r:id="rId20"/>
    <p:sldId id="259" r:id="rId21"/>
    <p:sldId id="265" r:id="rId22"/>
    <p:sldId id="26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reen Fitzpatrick" initials="MF" lastIdx="1" clrIdx="0">
    <p:extLst>
      <p:ext uri="{19B8F6BF-5375-455C-9EA6-DF929625EA0E}">
        <p15:presenceInfo xmlns:p15="http://schemas.microsoft.com/office/powerpoint/2012/main" userId="102f12addc4cf90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58773-90A9-4D35-957F-767EDC505F7B}" type="doc">
      <dgm:prSet loTypeId="urn:microsoft.com/office/officeart/2005/8/layout/arrow2" loCatId="process" qsTypeId="urn:microsoft.com/office/officeart/2005/8/quickstyle/3d9" qsCatId="3D" csTypeId="urn:microsoft.com/office/officeart/2005/8/colors/accent1_2" csCatId="accent1" phldr="1"/>
      <dgm:spPr/>
    </dgm:pt>
    <dgm:pt modelId="{46D6E431-F0B8-4D1B-AE1C-1D172741B1DF}">
      <dgm:prSet phldrT="[Text]"/>
      <dgm:spPr/>
      <dgm:t>
        <a:bodyPr/>
        <a:lstStyle/>
        <a:p>
          <a:r>
            <a:rPr lang="en-US" dirty="0"/>
            <a:t>story1</a:t>
          </a:r>
        </a:p>
      </dgm:t>
    </dgm:pt>
    <dgm:pt modelId="{6AAF09AF-02BD-4F7F-831D-EC4108762B91}" type="parTrans" cxnId="{D3A433AE-FC94-4C83-89EA-8420CD7EFD61}">
      <dgm:prSet/>
      <dgm:spPr/>
      <dgm:t>
        <a:bodyPr/>
        <a:lstStyle/>
        <a:p>
          <a:endParaRPr lang="en-US"/>
        </a:p>
      </dgm:t>
    </dgm:pt>
    <dgm:pt modelId="{95745066-AC4B-4D44-850E-EB2DBF65C8B5}" type="sibTrans" cxnId="{D3A433AE-FC94-4C83-89EA-8420CD7EFD61}">
      <dgm:prSet/>
      <dgm:spPr/>
      <dgm:t>
        <a:bodyPr/>
        <a:lstStyle/>
        <a:p>
          <a:endParaRPr lang="en-US"/>
        </a:p>
      </dgm:t>
    </dgm:pt>
    <dgm:pt modelId="{70BAAAA7-422B-4B8E-BEFC-6B207CA8DD20}">
      <dgm:prSet phldrT="[Text]"/>
      <dgm:spPr/>
      <dgm:t>
        <a:bodyPr/>
        <a:lstStyle/>
        <a:p>
          <a:r>
            <a:rPr lang="en-US" dirty="0"/>
            <a:t>story2</a:t>
          </a:r>
        </a:p>
      </dgm:t>
    </dgm:pt>
    <dgm:pt modelId="{1087B016-3D88-4D84-8B5E-7CEDFA8DA6A1}" type="parTrans" cxnId="{3644293C-22AD-471E-ADA1-D682FDFA4F2C}">
      <dgm:prSet/>
      <dgm:spPr/>
      <dgm:t>
        <a:bodyPr/>
        <a:lstStyle/>
        <a:p>
          <a:endParaRPr lang="en-US"/>
        </a:p>
      </dgm:t>
    </dgm:pt>
    <dgm:pt modelId="{09CB7F07-FA4E-4644-9B67-7C1756415D23}" type="sibTrans" cxnId="{3644293C-22AD-471E-ADA1-D682FDFA4F2C}">
      <dgm:prSet/>
      <dgm:spPr/>
      <dgm:t>
        <a:bodyPr/>
        <a:lstStyle/>
        <a:p>
          <a:endParaRPr lang="en-US"/>
        </a:p>
      </dgm:t>
    </dgm:pt>
    <dgm:pt modelId="{7BBE3983-B73F-4484-9A8B-F4A098BC7610}">
      <dgm:prSet phldrT="[Text]"/>
      <dgm:spPr/>
      <dgm:t>
        <a:bodyPr/>
        <a:lstStyle/>
        <a:p>
          <a:r>
            <a:rPr lang="en-US" dirty="0"/>
            <a:t>story3</a:t>
          </a:r>
        </a:p>
      </dgm:t>
    </dgm:pt>
    <dgm:pt modelId="{18A69E1B-B73F-440C-A89D-FDEAE4A3C18A}" type="parTrans" cxnId="{AF2F1CE1-79CB-4EBF-B8D5-3C11A483345D}">
      <dgm:prSet/>
      <dgm:spPr/>
      <dgm:t>
        <a:bodyPr/>
        <a:lstStyle/>
        <a:p>
          <a:endParaRPr lang="en-US"/>
        </a:p>
      </dgm:t>
    </dgm:pt>
    <dgm:pt modelId="{DA4AEA1C-0952-4BC2-93EA-8A288244C6BE}" type="sibTrans" cxnId="{AF2F1CE1-79CB-4EBF-B8D5-3C11A483345D}">
      <dgm:prSet/>
      <dgm:spPr/>
      <dgm:t>
        <a:bodyPr/>
        <a:lstStyle/>
        <a:p>
          <a:endParaRPr lang="en-US"/>
        </a:p>
      </dgm:t>
    </dgm:pt>
    <dgm:pt modelId="{677D379E-625C-489A-A8D0-77CDFE0B0EF9}" type="pres">
      <dgm:prSet presAssocID="{8D358773-90A9-4D35-957F-767EDC505F7B}" presName="arrowDiagram" presStyleCnt="0">
        <dgm:presLayoutVars>
          <dgm:chMax val="5"/>
          <dgm:dir/>
          <dgm:resizeHandles val="exact"/>
        </dgm:presLayoutVars>
      </dgm:prSet>
      <dgm:spPr/>
    </dgm:pt>
    <dgm:pt modelId="{766B6AE1-17FB-4D66-BF18-3C86498CD78A}" type="pres">
      <dgm:prSet presAssocID="{8D358773-90A9-4D35-957F-767EDC505F7B}" presName="arrow" presStyleLbl="bgShp" presStyleIdx="0" presStyleCnt="1"/>
      <dgm:spPr>
        <a:solidFill>
          <a:srgbClr val="FF0000"/>
        </a:solidFill>
      </dgm:spPr>
    </dgm:pt>
    <dgm:pt modelId="{73069D32-584E-4DEC-9459-504A5385841A}" type="pres">
      <dgm:prSet presAssocID="{8D358773-90A9-4D35-957F-767EDC505F7B}" presName="arrowDiagram3" presStyleCnt="0"/>
      <dgm:spPr/>
    </dgm:pt>
    <dgm:pt modelId="{EC8DA69E-EFF4-4182-841F-E7186F99DBC8}" type="pres">
      <dgm:prSet presAssocID="{46D6E431-F0B8-4D1B-AE1C-1D172741B1DF}" presName="bullet3a" presStyleLbl="node1" presStyleIdx="0" presStyleCnt="3"/>
      <dgm:spPr/>
    </dgm:pt>
    <dgm:pt modelId="{4E9D8206-AA9A-4190-8779-10071EFD2E74}" type="pres">
      <dgm:prSet presAssocID="{46D6E431-F0B8-4D1B-AE1C-1D172741B1DF}" presName="textBox3a" presStyleLbl="revTx" presStyleIdx="0" presStyleCnt="3">
        <dgm:presLayoutVars>
          <dgm:bulletEnabled val="1"/>
        </dgm:presLayoutVars>
      </dgm:prSet>
      <dgm:spPr/>
    </dgm:pt>
    <dgm:pt modelId="{07D36134-008F-4C76-8AD0-26F22F4628DF}" type="pres">
      <dgm:prSet presAssocID="{70BAAAA7-422B-4B8E-BEFC-6B207CA8DD20}" presName="bullet3b" presStyleLbl="node1" presStyleIdx="1" presStyleCnt="3"/>
      <dgm:spPr/>
    </dgm:pt>
    <dgm:pt modelId="{5D2F8DEB-CFA6-48A4-8FFD-9B2E2F06B56B}" type="pres">
      <dgm:prSet presAssocID="{70BAAAA7-422B-4B8E-BEFC-6B207CA8DD20}" presName="textBox3b" presStyleLbl="revTx" presStyleIdx="1" presStyleCnt="3">
        <dgm:presLayoutVars>
          <dgm:bulletEnabled val="1"/>
        </dgm:presLayoutVars>
      </dgm:prSet>
      <dgm:spPr/>
    </dgm:pt>
    <dgm:pt modelId="{3727F02C-4575-4E3D-B97B-D3DEACCEA216}" type="pres">
      <dgm:prSet presAssocID="{7BBE3983-B73F-4484-9A8B-F4A098BC7610}" presName="bullet3c" presStyleLbl="node1" presStyleIdx="2" presStyleCnt="3"/>
      <dgm:spPr/>
    </dgm:pt>
    <dgm:pt modelId="{313FF396-629A-4D61-B14C-86A6BD4CB43C}" type="pres">
      <dgm:prSet presAssocID="{7BBE3983-B73F-4484-9A8B-F4A098BC7610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A7BD5111-78CE-414B-B5CD-E9A559F7A2E9}" type="presOf" srcId="{70BAAAA7-422B-4B8E-BEFC-6B207CA8DD20}" destId="{5D2F8DEB-CFA6-48A4-8FFD-9B2E2F06B56B}" srcOrd="0" destOrd="0" presId="urn:microsoft.com/office/officeart/2005/8/layout/arrow2"/>
    <dgm:cxn modelId="{3644293C-22AD-471E-ADA1-D682FDFA4F2C}" srcId="{8D358773-90A9-4D35-957F-767EDC505F7B}" destId="{70BAAAA7-422B-4B8E-BEFC-6B207CA8DD20}" srcOrd="1" destOrd="0" parTransId="{1087B016-3D88-4D84-8B5E-7CEDFA8DA6A1}" sibTransId="{09CB7F07-FA4E-4644-9B67-7C1756415D23}"/>
    <dgm:cxn modelId="{D7DEFC52-DCD1-426F-99F6-0BC5F6FB702B}" type="presOf" srcId="{46D6E431-F0B8-4D1B-AE1C-1D172741B1DF}" destId="{4E9D8206-AA9A-4190-8779-10071EFD2E74}" srcOrd="0" destOrd="0" presId="urn:microsoft.com/office/officeart/2005/8/layout/arrow2"/>
    <dgm:cxn modelId="{4430E5AC-383A-42A2-B9E0-B393F0C3DD22}" type="presOf" srcId="{7BBE3983-B73F-4484-9A8B-F4A098BC7610}" destId="{313FF396-629A-4D61-B14C-86A6BD4CB43C}" srcOrd="0" destOrd="0" presId="urn:microsoft.com/office/officeart/2005/8/layout/arrow2"/>
    <dgm:cxn modelId="{D3A433AE-FC94-4C83-89EA-8420CD7EFD61}" srcId="{8D358773-90A9-4D35-957F-767EDC505F7B}" destId="{46D6E431-F0B8-4D1B-AE1C-1D172741B1DF}" srcOrd="0" destOrd="0" parTransId="{6AAF09AF-02BD-4F7F-831D-EC4108762B91}" sibTransId="{95745066-AC4B-4D44-850E-EB2DBF65C8B5}"/>
    <dgm:cxn modelId="{B5E044D6-6168-4579-A198-A930D488DA8C}" type="presOf" srcId="{8D358773-90A9-4D35-957F-767EDC505F7B}" destId="{677D379E-625C-489A-A8D0-77CDFE0B0EF9}" srcOrd="0" destOrd="0" presId="urn:microsoft.com/office/officeart/2005/8/layout/arrow2"/>
    <dgm:cxn modelId="{AF2F1CE1-79CB-4EBF-B8D5-3C11A483345D}" srcId="{8D358773-90A9-4D35-957F-767EDC505F7B}" destId="{7BBE3983-B73F-4484-9A8B-F4A098BC7610}" srcOrd="2" destOrd="0" parTransId="{18A69E1B-B73F-440C-A89D-FDEAE4A3C18A}" sibTransId="{DA4AEA1C-0952-4BC2-93EA-8A288244C6BE}"/>
    <dgm:cxn modelId="{4D259D6E-F675-44FF-BE04-A54A7AA5340D}" type="presParOf" srcId="{677D379E-625C-489A-A8D0-77CDFE0B0EF9}" destId="{766B6AE1-17FB-4D66-BF18-3C86498CD78A}" srcOrd="0" destOrd="0" presId="urn:microsoft.com/office/officeart/2005/8/layout/arrow2"/>
    <dgm:cxn modelId="{46403587-ACFE-40CE-875B-F12382A64EC2}" type="presParOf" srcId="{677D379E-625C-489A-A8D0-77CDFE0B0EF9}" destId="{73069D32-584E-4DEC-9459-504A5385841A}" srcOrd="1" destOrd="0" presId="urn:microsoft.com/office/officeart/2005/8/layout/arrow2"/>
    <dgm:cxn modelId="{CE73612A-F42E-42D2-8982-40A74E9EF623}" type="presParOf" srcId="{73069D32-584E-4DEC-9459-504A5385841A}" destId="{EC8DA69E-EFF4-4182-841F-E7186F99DBC8}" srcOrd="0" destOrd="0" presId="urn:microsoft.com/office/officeart/2005/8/layout/arrow2"/>
    <dgm:cxn modelId="{62E34EAF-9AC7-4AC0-8CB1-A97CF1D0BB7A}" type="presParOf" srcId="{73069D32-584E-4DEC-9459-504A5385841A}" destId="{4E9D8206-AA9A-4190-8779-10071EFD2E74}" srcOrd="1" destOrd="0" presId="urn:microsoft.com/office/officeart/2005/8/layout/arrow2"/>
    <dgm:cxn modelId="{E6BB78BC-B2D1-4EF3-A215-B88F42F957F4}" type="presParOf" srcId="{73069D32-584E-4DEC-9459-504A5385841A}" destId="{07D36134-008F-4C76-8AD0-26F22F4628DF}" srcOrd="2" destOrd="0" presId="urn:microsoft.com/office/officeart/2005/8/layout/arrow2"/>
    <dgm:cxn modelId="{1F15B1AB-A4EF-4EA9-8FB2-7D11363B5BE4}" type="presParOf" srcId="{73069D32-584E-4DEC-9459-504A5385841A}" destId="{5D2F8DEB-CFA6-48A4-8FFD-9B2E2F06B56B}" srcOrd="3" destOrd="0" presId="urn:microsoft.com/office/officeart/2005/8/layout/arrow2"/>
    <dgm:cxn modelId="{4B15133D-B01A-4E17-9098-B1D86B2333A2}" type="presParOf" srcId="{73069D32-584E-4DEC-9459-504A5385841A}" destId="{3727F02C-4575-4E3D-B97B-D3DEACCEA216}" srcOrd="4" destOrd="0" presId="urn:microsoft.com/office/officeart/2005/8/layout/arrow2"/>
    <dgm:cxn modelId="{A8431DC7-736B-49F0-9424-86E825A3FF71}" type="presParOf" srcId="{73069D32-584E-4DEC-9459-504A5385841A}" destId="{313FF396-629A-4D61-B14C-86A6BD4CB43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B6AE1-17FB-4D66-BF18-3C86498CD78A}">
      <dsp:nvSpPr>
        <dsp:cNvPr id="0" name=""/>
        <dsp:cNvSpPr/>
      </dsp:nvSpPr>
      <dsp:spPr>
        <a:xfrm>
          <a:off x="161778" y="0"/>
          <a:ext cx="6217920" cy="3886200"/>
        </a:xfrm>
        <a:prstGeom prst="swooshArrow">
          <a:avLst>
            <a:gd name="adj1" fmla="val 25000"/>
            <a:gd name="adj2" fmla="val 25000"/>
          </a:avLst>
        </a:prstGeom>
        <a:solidFill>
          <a:srgbClr val="FF0000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DA69E-EFF4-4182-841F-E7186F99DBC8}">
      <dsp:nvSpPr>
        <dsp:cNvPr id="0" name=""/>
        <dsp:cNvSpPr/>
      </dsp:nvSpPr>
      <dsp:spPr>
        <a:xfrm>
          <a:off x="951454" y="2682255"/>
          <a:ext cx="161665" cy="161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9D8206-AA9A-4190-8779-10071EFD2E74}">
      <dsp:nvSpPr>
        <dsp:cNvPr id="0" name=""/>
        <dsp:cNvSpPr/>
      </dsp:nvSpPr>
      <dsp:spPr>
        <a:xfrm>
          <a:off x="1032287" y="2763088"/>
          <a:ext cx="1448775" cy="112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63" tIns="0" rIns="0" bIns="0" numCol="1" spcCol="1270" anchor="t" anchorCtr="0">
          <a:noAutofit/>
          <a:sp3d extrusionH="28000" prstMaterial="matte"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story1</a:t>
          </a:r>
        </a:p>
      </dsp:txBody>
      <dsp:txXfrm>
        <a:off x="1032287" y="2763088"/>
        <a:ext cx="1448775" cy="1123111"/>
      </dsp:txXfrm>
    </dsp:sp>
    <dsp:sp modelId="{07D36134-008F-4C76-8AD0-26F22F4628DF}">
      <dsp:nvSpPr>
        <dsp:cNvPr id="0" name=""/>
        <dsp:cNvSpPr/>
      </dsp:nvSpPr>
      <dsp:spPr>
        <a:xfrm>
          <a:off x="2378466" y="1625986"/>
          <a:ext cx="292242" cy="292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2F8DEB-CFA6-48A4-8FFD-9B2E2F06B56B}">
      <dsp:nvSpPr>
        <dsp:cNvPr id="0" name=""/>
        <dsp:cNvSpPr/>
      </dsp:nvSpPr>
      <dsp:spPr>
        <a:xfrm>
          <a:off x="2524588" y="1772107"/>
          <a:ext cx="1492300" cy="2114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53" tIns="0" rIns="0" bIns="0" numCol="1" spcCol="1270" anchor="t" anchorCtr="0">
          <a:noAutofit/>
          <a:sp3d extrusionH="28000" prstMaterial="matte"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story2</a:t>
          </a:r>
        </a:p>
      </dsp:txBody>
      <dsp:txXfrm>
        <a:off x="2524588" y="1772107"/>
        <a:ext cx="1492300" cy="2114092"/>
      </dsp:txXfrm>
    </dsp:sp>
    <dsp:sp modelId="{3727F02C-4575-4E3D-B97B-D3DEACCEA216}">
      <dsp:nvSpPr>
        <dsp:cNvPr id="0" name=""/>
        <dsp:cNvSpPr/>
      </dsp:nvSpPr>
      <dsp:spPr>
        <a:xfrm>
          <a:off x="4094612" y="983208"/>
          <a:ext cx="404164" cy="404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3FF396-629A-4D61-B14C-86A6BD4CB43C}">
      <dsp:nvSpPr>
        <dsp:cNvPr id="0" name=""/>
        <dsp:cNvSpPr/>
      </dsp:nvSpPr>
      <dsp:spPr>
        <a:xfrm>
          <a:off x="4296695" y="1185290"/>
          <a:ext cx="1492300" cy="2700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159" tIns="0" rIns="0" bIns="0" numCol="1" spcCol="1270" anchor="t" anchorCtr="0">
          <a:noAutofit/>
          <a:sp3d extrusionH="28000" prstMaterial="matte"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story3</a:t>
          </a:r>
        </a:p>
      </dsp:txBody>
      <dsp:txXfrm>
        <a:off x="4296695" y="1185290"/>
        <a:ext cx="1492300" cy="270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A3B0-A44D-4B84-A94C-C6466FBE6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634" y="1505243"/>
            <a:ext cx="8897723" cy="2381437"/>
          </a:xfrm>
        </p:spPr>
        <p:txBody>
          <a:bodyPr>
            <a:noAutofit/>
          </a:bodyPr>
          <a:lstStyle/>
          <a:p>
            <a:pPr algn="l"/>
            <a:r>
              <a:rPr lang="en-US" sz="4200" b="1" cap="none" dirty="0"/>
              <a:t>“Humans are creatures of story, so story touches nearly every aspect of our lives” </a:t>
            </a:r>
            <a:br>
              <a:rPr lang="en-US" sz="4200" b="1" cap="none" dirty="0"/>
            </a:br>
            <a:r>
              <a:rPr lang="en-US" sz="4200" b="1" cap="none" dirty="0"/>
              <a:t>– </a:t>
            </a:r>
            <a:r>
              <a:rPr lang="en-US" sz="2800" b="1" cap="none" dirty="0"/>
              <a:t>Jonathan Gottschall, </a:t>
            </a:r>
            <a:r>
              <a:rPr lang="en-US" sz="2800" b="1" i="1" cap="none" dirty="0"/>
              <a:t>The Storytelling Animal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0609397-0089-40C0-AEB4-A7E07F17F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4266520"/>
            <a:ext cx="6831673" cy="108623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b="1" dirty="0"/>
              <a:t>“Storytelling as Research: Research as Storytelling”</a:t>
            </a:r>
            <a:endParaRPr lang="en-US" dirty="0"/>
          </a:p>
          <a:p>
            <a:pPr algn="r"/>
            <a:r>
              <a:rPr lang="en-US" dirty="0"/>
              <a:t>Maureen Fitzpatrick and Janice Hodgkin</a:t>
            </a:r>
          </a:p>
          <a:p>
            <a:pPr algn="r"/>
            <a:r>
              <a:rPr lang="en-US" dirty="0"/>
              <a:t>Cavalier Conference, April 2018</a:t>
            </a:r>
          </a:p>
          <a:p>
            <a:pPr algn="r"/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856B76-891E-4D25-BD32-79A68350E089}"/>
              </a:ext>
            </a:extLst>
          </p:cNvPr>
          <p:cNvCxnSpPr>
            <a:cxnSpLocks/>
          </p:cNvCxnSpPr>
          <p:nvPr/>
        </p:nvCxnSpPr>
        <p:spPr>
          <a:xfrm>
            <a:off x="2523744" y="4047744"/>
            <a:ext cx="5437632" cy="0"/>
          </a:xfrm>
          <a:prstGeom prst="straightConnector1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283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B4EE4-155B-4DB8-94C0-AA50B85C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Humanities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B95CC-CD91-4FC7-A461-6D4F1596F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“Introduction to the Special Issue – Global Storytelling”</a:t>
            </a:r>
          </a:p>
          <a:p>
            <a:pPr lvl="0"/>
            <a:endParaRPr lang="en-US" sz="3200" dirty="0"/>
          </a:p>
          <a:p>
            <a:r>
              <a:rPr lang="en-US" sz="3200" dirty="0"/>
              <a:t> “Storytelling as Research/Research as Storytelling”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68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C324-8119-497C-A07B-52886B480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TED Talks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0BF83-51D3-42A6-ABC4-9EB819F2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Book</a:t>
            </a:r>
          </a:p>
          <a:p>
            <a:pPr lvl="0"/>
            <a:r>
              <a:rPr lang="en-US" sz="3200" dirty="0"/>
              <a:t>Talks on handout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088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82F1-709D-4643-9D29-06742C007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092" y="1788453"/>
            <a:ext cx="9537896" cy="2474057"/>
          </a:xfrm>
        </p:spPr>
        <p:txBody>
          <a:bodyPr/>
          <a:lstStyle/>
          <a:p>
            <a:pPr algn="l"/>
            <a:br>
              <a:rPr lang="en-US" sz="3200" cap="none" dirty="0"/>
            </a:br>
            <a:r>
              <a:rPr lang="en-US" sz="3200" cap="none" dirty="0"/>
              <a:t>“The hero of the story is a narrative itself. . . . Narrative is there to help us ‘compose’ ourselves when we meet difficulty or loss. It is there to ground abstract ideas, to help us see the pattern in a set of numerical data, to illuminate the human consequences of political action. It is home base.”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72E71-257E-4ADA-8B69-49CE05ED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4518987"/>
            <a:ext cx="6831673" cy="1086237"/>
          </a:xfrm>
        </p:spPr>
        <p:txBody>
          <a:bodyPr>
            <a:normAutofit/>
          </a:bodyPr>
          <a:lstStyle/>
          <a:p>
            <a:pPr algn="r"/>
            <a:r>
              <a:rPr lang="en-US" sz="2400" dirty="0"/>
              <a:t>Tom Newkirk, </a:t>
            </a:r>
            <a:r>
              <a:rPr lang="en-US" sz="2400" i="1" dirty="0"/>
              <a:t>Minds Made for Stories: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28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A2605-1FBA-4E02-816A-9936F30DE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teach academic narratives?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8EDD8-6561-4103-95D1-4D3A05969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75581"/>
            <a:ext cx="10459329" cy="42777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>
                <a:solidFill>
                  <a:srgbClr val="C00000"/>
                </a:solidFill>
              </a:rPr>
              <a:t>Creswell (Qualitative Inquiry &amp; Research Design) speaks of </a:t>
            </a:r>
            <a:r>
              <a:rPr lang="en-US" sz="2800" b="1" i="1" dirty="0" err="1">
                <a:solidFill>
                  <a:srgbClr val="C00000"/>
                </a:solidFill>
              </a:rPr>
              <a:t>Restorying</a:t>
            </a:r>
            <a:r>
              <a:rPr lang="en-US" sz="2800" b="1" i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b="1" dirty="0"/>
              <a:t>In our discipline, we analyze and construct narratives</a:t>
            </a:r>
          </a:p>
          <a:p>
            <a:pPr>
              <a:buFont typeface="Franklin Gothic Book" panose="020B0503020102020204" pitchFamily="34" charset="0"/>
              <a:buChar char="-"/>
            </a:pPr>
            <a:r>
              <a:rPr lang="en-US" sz="2800" dirty="0"/>
              <a:t>To Challenge: “the Harvard narrative”</a:t>
            </a:r>
          </a:p>
          <a:p>
            <a:pPr>
              <a:buFont typeface="Franklin Gothic Book" panose="020B0503020102020204" pitchFamily="34" charset="0"/>
              <a:buChar char="-"/>
            </a:pPr>
            <a:r>
              <a:rPr lang="en-US" sz="2800" dirty="0"/>
              <a:t>To Critique: “the racial difference narrative”</a:t>
            </a:r>
          </a:p>
          <a:p>
            <a:pPr>
              <a:buFont typeface="Franklin Gothic Book" panose="020B0503020102020204" pitchFamily="34" charset="0"/>
              <a:buChar char="-"/>
            </a:pPr>
            <a:r>
              <a:rPr lang="en-US" sz="2800" dirty="0"/>
              <a:t>To Give Meaning: “the assessment narrative”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/>
              <a:t>What do we teach FYC students when it comes to narration?</a:t>
            </a:r>
          </a:p>
        </p:txBody>
      </p:sp>
    </p:spTree>
    <p:extLst>
      <p:ext uri="{BB962C8B-B14F-4D97-AF65-F5344CB8AC3E}">
        <p14:creationId xmlns:p14="http://schemas.microsoft.com/office/powerpoint/2010/main" val="1198232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617FA4-D47E-4BC0-AC50-441016E89E7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498" y="1406768"/>
            <a:ext cx="9921240" cy="50503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EC96CB-21F5-466C-AE3E-90F4F8DF73B2}"/>
              </a:ext>
            </a:extLst>
          </p:cNvPr>
          <p:cNvSpPr txBox="1"/>
          <p:nvPr/>
        </p:nvSpPr>
        <p:spPr>
          <a:xfrm>
            <a:off x="1674054" y="492367"/>
            <a:ext cx="959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Even in 2018, when it comes to narrative, expressivists reign</a:t>
            </a:r>
            <a:r>
              <a:rPr lang="en-US" sz="3200" dirty="0"/>
              <a:t>. </a:t>
            </a: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170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2FCA-7784-4900-B0B2-8092DA8A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71" y="685800"/>
            <a:ext cx="10832123" cy="1086729"/>
          </a:xfrm>
        </p:spPr>
        <p:txBody>
          <a:bodyPr>
            <a:normAutofit/>
          </a:bodyPr>
          <a:lstStyle/>
          <a:p>
            <a:r>
              <a:rPr lang="en-US" sz="3600" dirty="0"/>
              <a:t>EM Forster famously distinguished story from plot: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4609A-4B35-4AC6-BFEF-C8C193EF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71" y="1617785"/>
            <a:ext cx="10832123" cy="4768947"/>
          </a:xfrm>
        </p:spPr>
        <p:txBody>
          <a:bodyPr>
            <a:noAutofit/>
          </a:bodyPr>
          <a:lstStyle/>
          <a:p>
            <a:pPr lvl="1"/>
            <a:r>
              <a:rPr lang="en-US" sz="2800" dirty="0">
                <a:solidFill>
                  <a:srgbClr val="002060"/>
                </a:solidFill>
              </a:rPr>
              <a:t>The king died and then the queen died is a story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The king died and then the queen died of a broken heart is a plot</a:t>
            </a:r>
          </a:p>
          <a:p>
            <a:pPr marL="0" indent="0">
              <a:buNone/>
            </a:pPr>
            <a:r>
              <a:rPr lang="en-US" sz="2800" b="1" u="sng" dirty="0"/>
              <a:t>We can modify this: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The stock market was digitized and then high frequency trading rose</a:t>
            </a:r>
          </a:p>
          <a:p>
            <a:pPr lvl="1"/>
            <a:r>
              <a:rPr lang="en-US" sz="2800" i="1" dirty="0">
                <a:solidFill>
                  <a:srgbClr val="C00000"/>
                </a:solidFill>
              </a:rPr>
              <a:t>The stock market was digitized and then high frequency trading rose to manipulate the market </a:t>
            </a:r>
            <a:r>
              <a:rPr lang="en-US" sz="28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a thesis for a narrative-based research text.</a:t>
            </a:r>
          </a:p>
        </p:txBody>
      </p:sp>
    </p:spTree>
    <p:extLst>
      <p:ext uri="{BB962C8B-B14F-4D97-AF65-F5344CB8AC3E}">
        <p14:creationId xmlns:p14="http://schemas.microsoft.com/office/powerpoint/2010/main" val="851936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EA0DC-D133-4213-BC6B-15A4A797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Accessible research narrative structures--linear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2C4BC-C4DF-4D20-A975-42977F2C9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916658" cy="4269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Challenges:</a:t>
            </a:r>
          </a:p>
          <a:p>
            <a:r>
              <a:rPr lang="en-US" sz="2800" b="1" dirty="0"/>
              <a:t>Finding thesis</a:t>
            </a:r>
          </a:p>
          <a:p>
            <a:r>
              <a:rPr lang="en-US" sz="2800" b="1" dirty="0"/>
              <a:t>Telescoping the narrative span</a:t>
            </a:r>
          </a:p>
          <a:p>
            <a:r>
              <a:rPr lang="en-US" sz="2800" b="1" dirty="0"/>
              <a:t>Determining the most sympathetic POV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84A83B9-DBDB-4E74-A694-2F96F282EF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20960520">
            <a:off x="7360284" y="1268281"/>
            <a:ext cx="3542177" cy="5307947"/>
          </a:xfrm>
        </p:spPr>
      </p:pic>
    </p:spTree>
    <p:extLst>
      <p:ext uri="{BB962C8B-B14F-4D97-AF65-F5344CB8AC3E}">
        <p14:creationId xmlns:p14="http://schemas.microsoft.com/office/powerpoint/2010/main" val="1673490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CE6CB-7BFB-4E34-9754-9C152157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students to </a:t>
            </a:r>
            <a:r>
              <a:rPr lang="en-US" dirty="0" err="1"/>
              <a:t>Restory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9C38B-9CFB-4578-96C1-999016D73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Threaded narratives</a:t>
            </a:r>
          </a:p>
          <a:p>
            <a:r>
              <a:rPr lang="en-US" sz="3200" dirty="0"/>
              <a:t>Frame-driven plotting</a:t>
            </a:r>
          </a:p>
          <a:p>
            <a:r>
              <a:rPr lang="en-US" sz="3200" dirty="0" err="1"/>
              <a:t>Embbedding</a:t>
            </a:r>
            <a:r>
              <a:rPr lang="en-US" sz="3200" dirty="0"/>
              <a:t> episodes in an </a:t>
            </a:r>
            <a:r>
              <a:rPr lang="en-US" sz="3200"/>
              <a:t>overarching story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6787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E75DE70-7F67-44E1-98ED-4C39DE298C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9001" y="1762962"/>
            <a:ext cx="6541477" cy="490770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68B72-8CEA-4681-AC34-3D632703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6787"/>
            <a:ext cx="9601200" cy="1485900"/>
          </a:xfrm>
        </p:spPr>
        <p:txBody>
          <a:bodyPr/>
          <a:lstStyle/>
          <a:p>
            <a:r>
              <a:rPr lang="en-US" dirty="0"/>
              <a:t>Accessible research narrative structures--threaded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C9A3B41-CE18-4FB7-A6C3-D3A14DFD87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93922" y="1972687"/>
            <a:ext cx="1936150" cy="299114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C87749-1748-47F4-841A-FC3C92AB0206}"/>
              </a:ext>
            </a:extLst>
          </p:cNvPr>
          <p:cNvSpPr txBox="1"/>
          <p:nvPr/>
        </p:nvSpPr>
        <p:spPr>
          <a:xfrm>
            <a:off x="5183944" y="251811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B6D2FA-CBE2-456C-9903-7E136090CBC5}"/>
              </a:ext>
            </a:extLst>
          </p:cNvPr>
          <p:cNvSpPr txBox="1"/>
          <p:nvPr/>
        </p:nvSpPr>
        <p:spPr>
          <a:xfrm>
            <a:off x="1371600" y="3670638"/>
            <a:ext cx="4149969" cy="2677656"/>
          </a:xfrm>
          <a:prstGeom prst="rect">
            <a:avLst/>
          </a:prstGeom>
          <a:gradFill flip="none" rotWithShape="1">
            <a:gsLst>
              <a:gs pos="49000">
                <a:schemeClr val="accent2">
                  <a:lumMod val="60000"/>
                  <a:lumOff val="40000"/>
                </a:schemeClr>
              </a:gs>
              <a:gs pos="86500">
                <a:schemeClr val="accent2">
                  <a:lumMod val="40000"/>
                  <a:lumOff val="60000"/>
                </a:schemeClr>
              </a:gs>
              <a:gs pos="73000">
                <a:schemeClr val="accent2">
                  <a:lumMod val="40000"/>
                  <a:lumOff val="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Techniques:</a:t>
            </a:r>
          </a:p>
          <a:p>
            <a:endParaRPr lang="en-US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Intertwines personal narrative with other’s POV</a:t>
            </a:r>
          </a:p>
          <a:p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Intersections by structure, not necessarily time.</a:t>
            </a:r>
          </a:p>
        </p:txBody>
      </p:sp>
    </p:spTree>
    <p:extLst>
      <p:ext uri="{BB962C8B-B14F-4D97-AF65-F5344CB8AC3E}">
        <p14:creationId xmlns:p14="http://schemas.microsoft.com/office/powerpoint/2010/main" val="359242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BE13-7A2E-45DB-AF90-F387CAC1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Immortal Life of Henrietta Lacks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F970B7-7697-4852-93C0-4A8512946D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889" y="2285999"/>
            <a:ext cx="9033880" cy="4373545"/>
          </a:xfrm>
        </p:spPr>
      </p:pic>
    </p:spTree>
    <p:extLst>
      <p:ext uri="{BB962C8B-B14F-4D97-AF65-F5344CB8AC3E}">
        <p14:creationId xmlns:p14="http://schemas.microsoft.com/office/powerpoint/2010/main" val="65337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FB0F64-843B-494A-9953-9EB98F3A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358" y="2437078"/>
            <a:ext cx="9601200" cy="76493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Gillian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 err="1"/>
              <a:t>Pyrke</a:t>
            </a:r>
            <a:r>
              <a:rPr lang="en-US" b="1" dirty="0"/>
              <a:t>) Lynne</a:t>
            </a:r>
          </a:p>
        </p:txBody>
      </p:sp>
    </p:spTree>
    <p:extLst>
      <p:ext uri="{BB962C8B-B14F-4D97-AF65-F5344CB8AC3E}">
        <p14:creationId xmlns:p14="http://schemas.microsoft.com/office/powerpoint/2010/main" val="3255896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1650F28-7F5E-4017-9909-571209D0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Accessible research narrative structures--framed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C837B5-728D-4772-B96E-3320ACA5D1E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8229" y="2171701"/>
            <a:ext cx="6417520" cy="3891474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F19A5B-4A65-4A27-AAA6-7D5626C33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5749" y="1459523"/>
            <a:ext cx="4593528" cy="492369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Atul </a:t>
            </a:r>
            <a:r>
              <a:rPr lang="en-US" sz="2400" dirty="0" err="1"/>
              <a:t>Gwande</a:t>
            </a:r>
            <a:endParaRPr lang="en-US" sz="2400" dirty="0"/>
          </a:p>
          <a:p>
            <a:pPr marL="514350" indent="-514350">
              <a:buAutoNum type="romanUcPeriod"/>
            </a:pPr>
            <a:r>
              <a:rPr lang="en-US" sz="2400" dirty="0"/>
              <a:t>Narrative </a:t>
            </a:r>
            <a:r>
              <a:rPr lang="en-US" sz="2400" dirty="0" err="1"/>
              <a:t>pt</a:t>
            </a:r>
            <a:r>
              <a:rPr lang="en-US" sz="2400" dirty="0"/>
              <a:t> 1 as exposition</a:t>
            </a:r>
          </a:p>
          <a:p>
            <a:pPr marL="514350" indent="-514350">
              <a:buAutoNum type="romanUcPeriod"/>
            </a:pPr>
            <a:r>
              <a:rPr lang="en-US" sz="2400" dirty="0"/>
              <a:t>First act: diagnosis, </a:t>
            </a:r>
            <a:r>
              <a:rPr lang="en-US" sz="2400" dirty="0" err="1"/>
              <a:t>initiatial</a:t>
            </a:r>
            <a:r>
              <a:rPr lang="en-US" sz="2400" dirty="0"/>
              <a:t> treatment, complications</a:t>
            </a:r>
          </a:p>
          <a:p>
            <a:pPr marL="514350" indent="-514350">
              <a:buAutoNum type="romanUcPeriod"/>
            </a:pPr>
            <a:r>
              <a:rPr lang="en-US" sz="2400" dirty="0"/>
              <a:t>Narrative Interlude: second turning point</a:t>
            </a:r>
          </a:p>
          <a:p>
            <a:pPr marL="514350" indent="-514350">
              <a:buAutoNum type="romanUcPeriod"/>
            </a:pPr>
            <a:r>
              <a:rPr lang="en-US" sz="2400" dirty="0"/>
              <a:t>Second act: resurrection, climax, resolution</a:t>
            </a:r>
          </a:p>
          <a:p>
            <a:pPr marL="514350" indent="-514350">
              <a:buAutoNum type="romanUcPeriod"/>
            </a:pPr>
            <a:r>
              <a:rPr lang="en-US" sz="2400" dirty="0"/>
              <a:t>Narrative epilogue</a:t>
            </a:r>
          </a:p>
        </p:txBody>
      </p:sp>
    </p:spTree>
    <p:extLst>
      <p:ext uri="{BB962C8B-B14F-4D97-AF65-F5344CB8AC3E}">
        <p14:creationId xmlns:p14="http://schemas.microsoft.com/office/powerpoint/2010/main" val="2427850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EDAF-611B-4788-8D8D-81F317E8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Accessible research narrative structures—embedded in story arch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7E6B339-002D-4A2A-9CB6-897ED665B2D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4521" y="2171700"/>
            <a:ext cx="2325397" cy="3581400"/>
          </a:xfr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1B535D7-977A-483B-B66A-7656528B0EE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3238242"/>
              </p:ext>
            </p:extLst>
          </p:nvPr>
        </p:nvGraphicFramePr>
        <p:xfrm>
          <a:off x="4431323" y="2286000"/>
          <a:ext cx="6541477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3DF9262-DAEA-43FE-8959-FA98C7AC448B}"/>
              </a:ext>
            </a:extLst>
          </p:cNvPr>
          <p:cNvSpPr txBox="1"/>
          <p:nvPr/>
        </p:nvSpPr>
        <p:spPr>
          <a:xfrm>
            <a:off x="4642338" y="21717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600" dirty="0">
                <a:solidFill>
                  <a:srgbClr val="FF0000"/>
                </a:solidFill>
              </a:rPr>
              <a:t>Overarching story</a:t>
            </a:r>
            <a:endParaRPr lang="en-US" sz="2800" b="1" kern="1200" spc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97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0C79F-F401-4B8A-9320-854FA295A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057" y="214269"/>
            <a:ext cx="9168862" cy="642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5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7203A5-D8EB-48E2-8FF6-3778644A5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The Storytelling Animal</a:t>
            </a:r>
            <a:r>
              <a:rPr lang="en-US" dirty="0"/>
              <a:t> </a:t>
            </a:r>
            <a:r>
              <a:rPr lang="en-US" sz="2800" dirty="0"/>
              <a:t>by Jonathan Gottschall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15AC87-6BAA-422F-8F4E-32B64E9CD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Why Story?</a:t>
            </a:r>
          </a:p>
          <a:p>
            <a:pPr lvl="0"/>
            <a:r>
              <a:rPr lang="en-US" sz="3200" dirty="0"/>
              <a:t>The witchery of Story</a:t>
            </a:r>
          </a:p>
          <a:p>
            <a:pPr lvl="0"/>
            <a:r>
              <a:rPr lang="en-US" sz="3200" dirty="0"/>
              <a:t>The mind is a storyteller</a:t>
            </a:r>
          </a:p>
          <a:p>
            <a:pPr lvl="0"/>
            <a:r>
              <a:rPr lang="en-US" sz="3200" dirty="0"/>
              <a:t>Ink people change the world</a:t>
            </a:r>
          </a:p>
          <a:p>
            <a:pPr lvl="0"/>
            <a:r>
              <a:rPr lang="en-US" sz="3200" dirty="0"/>
              <a:t>The future of Story</a:t>
            </a:r>
          </a:p>
        </p:txBody>
      </p:sp>
    </p:spTree>
    <p:extLst>
      <p:ext uri="{BB962C8B-B14F-4D97-AF65-F5344CB8AC3E}">
        <p14:creationId xmlns:p14="http://schemas.microsoft.com/office/powerpoint/2010/main" val="307292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86B1A-AE0A-4097-8718-B269FAC7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Lead with Story</a:t>
            </a:r>
            <a:r>
              <a:rPr lang="en-US" dirty="0"/>
              <a:t> </a:t>
            </a:r>
            <a:r>
              <a:rPr lang="en-US" sz="2800" dirty="0"/>
              <a:t>by Paul Smith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465F7-3572-4E82-B872-6BAF18C9F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Powerful business practice</a:t>
            </a:r>
          </a:p>
          <a:p>
            <a:r>
              <a:rPr lang="en-US" sz="3200" dirty="0"/>
              <a:t>Stylistic elements and literary devices</a:t>
            </a:r>
          </a:p>
          <a:p>
            <a:pPr lvl="0"/>
            <a:r>
              <a:rPr lang="en-US" sz="3200" dirty="0"/>
              <a:t>Customer service, doing the right thing</a:t>
            </a:r>
            <a:r>
              <a:rPr lang="en-US" sz="3200"/>
              <a:t>, help </a:t>
            </a:r>
            <a:r>
              <a:rPr lang="en-US" sz="3200" dirty="0"/>
              <a:t>others find the passion</a:t>
            </a:r>
          </a:p>
          <a:p>
            <a:r>
              <a:rPr lang="en-US" sz="3200" dirty="0"/>
              <a:t>Ten reasons stories are so compelling</a:t>
            </a:r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286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5A0162-9386-4C49-89A5-09AF5FA1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 Reasons to Tell Stories in a Business Setting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DB2F41-15A7-442F-9A7B-70D423DA98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Storytelling is simple.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Storytelling is timeless.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Stories are demographic-proof.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Stories are contagious.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Stories are easier to remember.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Stories inspire.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14E81-E417-420E-8364-C6CFD96005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Stories appeal to all types of learners.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Stories fit better where most of the learning happens in the workplace.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Stories put the listener in a mental learning mode.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Telling stories shows respect for the audience</a:t>
            </a:r>
            <a:r>
              <a:rPr lang="en-US" sz="240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471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0C93-2ADF-4802-8B00-5BEACE65A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Health/Science/Medicine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09304-93F9-4CC8-A34B-F7C59D04B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71932"/>
            <a:ext cx="9601200" cy="35814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“”Engaging Women who are Homeless in Community-Based Research using Emerging Qualitative Data Collection Techniques”</a:t>
            </a:r>
          </a:p>
          <a:p>
            <a:pPr lvl="0"/>
            <a:endParaRPr lang="en-US" sz="3200" dirty="0"/>
          </a:p>
          <a:p>
            <a:r>
              <a:rPr lang="en-US" sz="3200" dirty="0"/>
              <a:t> “Storytelling Intervention for Patients with Cancer”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907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C695-7E16-47AD-8F3C-A33BB6DE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Psychology/Counseling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5BA46-C470-44B8-A153-5B09C7447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“Narrative Abilities in Children with Attention Deficit Hyperactivity Disorder and Normal Peers”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909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265B-1B06-4E2E-B0DB-5ABCE6F2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34F6A-D7C4-4446-B031-28C73ECCC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“How Stories Argue:  The Deep Roots of Storytelling in Political Rhetoric”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470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FF603-C2E4-49F4-BC7F-309BE896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Leisure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70368-91B5-4018-9795-810E72B5B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“Mining Learning and Crafting Scientific Experiments:  A Literature Review on the Use of Minecraft in Education and Research”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52619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720</TotalTime>
  <Words>542</Words>
  <Application>Microsoft Office PowerPoint</Application>
  <PresentationFormat>Widescreen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Franklin Gothic Book</vt:lpstr>
      <vt:lpstr>Crop</vt:lpstr>
      <vt:lpstr>“Humans are creatures of story, so story touches nearly every aspect of our lives”  – Jonathan Gottschall, The Storytelling Animal</vt:lpstr>
      <vt:lpstr>Gillian (Pyrke) Lynne</vt:lpstr>
      <vt:lpstr>The Storytelling Animal by Jonathan Gottschall</vt:lpstr>
      <vt:lpstr>Lead with Story by Paul Smith</vt:lpstr>
      <vt:lpstr>Ten Reasons to Tell Stories in a Business Setting</vt:lpstr>
      <vt:lpstr>Health/Science/Medicine</vt:lpstr>
      <vt:lpstr>Psychology/Counseling </vt:lpstr>
      <vt:lpstr>Business </vt:lpstr>
      <vt:lpstr>Leisure </vt:lpstr>
      <vt:lpstr>Humanities </vt:lpstr>
      <vt:lpstr>TED Talks </vt:lpstr>
      <vt:lpstr> “The hero of the story is a narrative itself. . . . Narrative is there to help us ‘compose’ ourselves when we meet difficulty or loss. It is there to ground abstract ideas, to help us see the pattern in a set of numerical data, to illuminate the human consequences of political action. It is home base.”</vt:lpstr>
      <vt:lpstr>Do we teach academic narratives?</vt:lpstr>
      <vt:lpstr>PowerPoint Presentation</vt:lpstr>
      <vt:lpstr>EM Forster famously distinguished story from plot: </vt:lpstr>
      <vt:lpstr>Accessible research narrative structures--linear</vt:lpstr>
      <vt:lpstr>Teaching students to Restory</vt:lpstr>
      <vt:lpstr>Accessible research narrative structures--threaded</vt:lpstr>
      <vt:lpstr>The Immortal Life of Henrietta Lacks</vt:lpstr>
      <vt:lpstr>Accessible research narrative structures--framed</vt:lpstr>
      <vt:lpstr>Accessible research narrative structures—embedded in story 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hero of the story is a narrative itself. . . . Narrative is there to help us ‘compose’ ourselves when we meet difficulty or loss. It is there to ground abstract ideas, to help us see the pattern in a set of numerical data, to illuminate the human consequences of political action. It is home base.”</dc:title>
  <dc:creator>Maureen Fitzpatrick</dc:creator>
  <cp:lastModifiedBy>Maureen Fitzpatrick</cp:lastModifiedBy>
  <cp:revision>34</cp:revision>
  <dcterms:created xsi:type="dcterms:W3CDTF">2018-04-18T03:37:08Z</dcterms:created>
  <dcterms:modified xsi:type="dcterms:W3CDTF">2018-04-20T05:48:37Z</dcterms:modified>
</cp:coreProperties>
</file>