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17"/>
  </p:notesMasterIdLst>
  <p:sldIdLst>
    <p:sldId id="256" r:id="rId2"/>
    <p:sldId id="292" r:id="rId3"/>
    <p:sldId id="272" r:id="rId4"/>
    <p:sldId id="273" r:id="rId5"/>
    <p:sldId id="274" r:id="rId6"/>
    <p:sldId id="293" r:id="rId7"/>
    <p:sldId id="294" r:id="rId8"/>
    <p:sldId id="275" r:id="rId9"/>
    <p:sldId id="276" r:id="rId10"/>
    <p:sldId id="277" r:id="rId11"/>
    <p:sldId id="278" r:id="rId12"/>
    <p:sldId id="279" r:id="rId13"/>
    <p:sldId id="295" r:id="rId14"/>
    <p:sldId id="296" r:id="rId15"/>
    <p:sldId id="29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32" autoAdjust="0"/>
    <p:restoredTop sz="74005" autoAdjust="0"/>
  </p:normalViewPr>
  <p:slideViewPr>
    <p:cSldViewPr snapToGrid="0">
      <p:cViewPr varScale="1">
        <p:scale>
          <a:sx n="85" d="100"/>
          <a:sy n="85" d="100"/>
        </p:scale>
        <p:origin x="1530" y="7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DFA77D-FA64-436A-8A63-2402439FFBEB}" type="datetimeFigureOut">
              <a:rPr lang="en-US" smtClean="0"/>
              <a:t>10/10/2018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8BF814-50C2-469A-BF16-472BD22CC2FD}" type="slidenum">
              <a:rPr lang="en-US" smtClean="0"/>
              <a:t>‹#›</a:t>
            </a:fld>
            <a:endParaRPr lang="en-US"/>
          </a:p>
        </p:txBody>
      </p:sp>
    </p:spTree>
    <p:extLst>
      <p:ext uri="{BB962C8B-B14F-4D97-AF65-F5344CB8AC3E}">
        <p14:creationId xmlns:p14="http://schemas.microsoft.com/office/powerpoint/2010/main" val="4141070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BADF1D8E-AF93-4235-8DFF-648DD814726F}" type="datetimeFigureOut">
              <a:rPr lang="en-US" smtClean="0"/>
              <a:t>10/10/2018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72484FC-6766-4358-97E2-72EE92C9B392}" type="slidenum">
              <a:rPr lang="en-US" smtClean="0"/>
              <a:t>‹#›</a:t>
            </a:fld>
            <a:endParaRPr lang="en-US" dirty="0"/>
          </a:p>
        </p:txBody>
      </p:sp>
    </p:spTree>
    <p:extLst>
      <p:ext uri="{BB962C8B-B14F-4D97-AF65-F5344CB8AC3E}">
        <p14:creationId xmlns:p14="http://schemas.microsoft.com/office/powerpoint/2010/main" val="272647263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DF1D8E-AF93-4235-8DFF-648DD814726F}" type="datetimeFigureOut">
              <a:rPr lang="en-US" smtClean="0"/>
              <a:t>10/10/2018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2484FC-6766-4358-97E2-72EE92C9B392}" type="slidenum">
              <a:rPr lang="en-US" smtClean="0"/>
              <a:t>‹#›</a:t>
            </a:fld>
            <a:endParaRPr lang="en-US" dirty="0"/>
          </a:p>
        </p:txBody>
      </p:sp>
    </p:spTree>
    <p:extLst>
      <p:ext uri="{BB962C8B-B14F-4D97-AF65-F5344CB8AC3E}">
        <p14:creationId xmlns:p14="http://schemas.microsoft.com/office/powerpoint/2010/main" val="4129083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DF1D8E-AF93-4235-8DFF-648DD814726F}" type="datetimeFigureOut">
              <a:rPr lang="en-US" smtClean="0"/>
              <a:t>10/10/2018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2484FC-6766-4358-97E2-72EE92C9B392}" type="slidenum">
              <a:rPr lang="en-US" smtClean="0"/>
              <a:t>‹#›</a:t>
            </a:fld>
            <a:endParaRPr lang="en-US" dirty="0"/>
          </a:p>
        </p:txBody>
      </p:sp>
    </p:spTree>
    <p:extLst>
      <p:ext uri="{BB962C8B-B14F-4D97-AF65-F5344CB8AC3E}">
        <p14:creationId xmlns:p14="http://schemas.microsoft.com/office/powerpoint/2010/main" val="2083019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ADF1D8E-AF93-4235-8DFF-648DD814726F}" type="datetimeFigureOut">
              <a:rPr lang="en-US" smtClean="0"/>
              <a:t>10/10/2018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72484FC-6766-4358-97E2-72EE92C9B392}" type="slidenum">
              <a:rPr lang="en-US" smtClean="0"/>
              <a:t>‹#›</a:t>
            </a:fld>
            <a:endParaRPr lang="en-US" dirty="0"/>
          </a:p>
        </p:txBody>
      </p:sp>
    </p:spTree>
    <p:extLst>
      <p:ext uri="{BB962C8B-B14F-4D97-AF65-F5344CB8AC3E}">
        <p14:creationId xmlns:p14="http://schemas.microsoft.com/office/powerpoint/2010/main" val="2938872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BADF1D8E-AF93-4235-8DFF-648DD814726F}" type="datetimeFigureOut">
              <a:rPr lang="en-US" smtClean="0"/>
              <a:t>10/10/2018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72484FC-6766-4358-97E2-72EE92C9B392}" type="slidenum">
              <a:rPr lang="en-US" smtClean="0"/>
              <a:t>‹#›</a:t>
            </a:fld>
            <a:endParaRPr lang="en-US" dirty="0"/>
          </a:p>
        </p:txBody>
      </p:sp>
    </p:spTree>
    <p:extLst>
      <p:ext uri="{BB962C8B-B14F-4D97-AF65-F5344CB8AC3E}">
        <p14:creationId xmlns:p14="http://schemas.microsoft.com/office/powerpoint/2010/main" val="276237422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BADF1D8E-AF93-4235-8DFF-648DD814726F}" type="datetimeFigureOut">
              <a:rPr lang="en-US" smtClean="0"/>
              <a:t>10/10/2018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D72484FC-6766-4358-97E2-72EE92C9B392}" type="slidenum">
              <a:rPr lang="en-US" smtClean="0"/>
              <a:t>‹#›</a:t>
            </a:fld>
            <a:endParaRPr lang="en-US" dirty="0"/>
          </a:p>
        </p:txBody>
      </p:sp>
    </p:spTree>
    <p:extLst>
      <p:ext uri="{BB962C8B-B14F-4D97-AF65-F5344CB8AC3E}">
        <p14:creationId xmlns:p14="http://schemas.microsoft.com/office/powerpoint/2010/main" val="492570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BADF1D8E-AF93-4235-8DFF-648DD814726F}" type="datetimeFigureOut">
              <a:rPr lang="en-US" smtClean="0"/>
              <a:t>10/10/2018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72484FC-6766-4358-97E2-72EE92C9B392}"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049632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ADF1D8E-AF93-4235-8DFF-648DD814726F}" type="datetimeFigureOut">
              <a:rPr lang="en-US" smtClean="0"/>
              <a:t>10/10/2018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72484FC-6766-4358-97E2-72EE92C9B392}" type="slidenum">
              <a:rPr lang="en-US" smtClean="0"/>
              <a:t>‹#›</a:t>
            </a:fld>
            <a:endParaRPr lang="en-US" dirty="0"/>
          </a:p>
        </p:txBody>
      </p:sp>
    </p:spTree>
    <p:extLst>
      <p:ext uri="{BB962C8B-B14F-4D97-AF65-F5344CB8AC3E}">
        <p14:creationId xmlns:p14="http://schemas.microsoft.com/office/powerpoint/2010/main" val="3538391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DF1D8E-AF93-4235-8DFF-648DD814726F}" type="datetimeFigureOut">
              <a:rPr lang="en-US" smtClean="0"/>
              <a:t>10/10/2018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72484FC-6766-4358-97E2-72EE92C9B392}" type="slidenum">
              <a:rPr lang="en-US" smtClean="0"/>
              <a:t>‹#›</a:t>
            </a:fld>
            <a:endParaRPr lang="en-US" dirty="0"/>
          </a:p>
        </p:txBody>
      </p:sp>
    </p:spTree>
    <p:extLst>
      <p:ext uri="{BB962C8B-B14F-4D97-AF65-F5344CB8AC3E}">
        <p14:creationId xmlns:p14="http://schemas.microsoft.com/office/powerpoint/2010/main" val="3573719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BADF1D8E-AF93-4235-8DFF-648DD814726F}" type="datetimeFigureOut">
              <a:rPr lang="en-US" smtClean="0"/>
              <a:t>10/10/2018</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D72484FC-6766-4358-97E2-72EE92C9B392}" type="slidenum">
              <a:rPr lang="en-US" smtClean="0"/>
              <a:t>‹#›</a:t>
            </a:fld>
            <a:endParaRPr lang="en-US" dirty="0"/>
          </a:p>
        </p:txBody>
      </p:sp>
    </p:spTree>
    <p:extLst>
      <p:ext uri="{BB962C8B-B14F-4D97-AF65-F5344CB8AC3E}">
        <p14:creationId xmlns:p14="http://schemas.microsoft.com/office/powerpoint/2010/main" val="342650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ADF1D8E-AF93-4235-8DFF-648DD814726F}" type="datetimeFigureOut">
              <a:rPr lang="en-US" smtClean="0"/>
              <a:t>10/10/2018</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D72484FC-6766-4358-97E2-72EE92C9B392}" type="slidenum">
              <a:rPr lang="en-US" smtClean="0"/>
              <a:t>‹#›</a:t>
            </a:fld>
            <a:endParaRPr lang="en-US" dirty="0"/>
          </a:p>
        </p:txBody>
      </p:sp>
    </p:spTree>
    <p:extLst>
      <p:ext uri="{BB962C8B-B14F-4D97-AF65-F5344CB8AC3E}">
        <p14:creationId xmlns:p14="http://schemas.microsoft.com/office/powerpoint/2010/main" val="4230631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ADF1D8E-AF93-4235-8DFF-648DD814726F}" type="datetimeFigureOut">
              <a:rPr lang="en-US" smtClean="0"/>
              <a:t>10/10/2018</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D72484FC-6766-4358-97E2-72EE92C9B392}" type="slidenum">
              <a:rPr lang="en-US" smtClean="0"/>
              <a:t>‹#›</a:t>
            </a:fld>
            <a:endParaRPr lang="en-US" dirty="0"/>
          </a:p>
        </p:txBody>
      </p:sp>
    </p:spTree>
    <p:extLst>
      <p:ext uri="{BB962C8B-B14F-4D97-AF65-F5344CB8AC3E}">
        <p14:creationId xmlns:p14="http://schemas.microsoft.com/office/powerpoint/2010/main" val="3380958181"/>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cdn.nmc.org/media/2016-nmc-horizon-strategic-brief-digital-literacy.pdf"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The Edge of Future Literacies</a:t>
            </a:r>
          </a:p>
        </p:txBody>
      </p:sp>
      <p:sp>
        <p:nvSpPr>
          <p:cNvPr id="3" name="Subtitle 2"/>
          <p:cNvSpPr>
            <a:spLocks noGrp="1"/>
          </p:cNvSpPr>
          <p:nvPr>
            <p:ph type="subTitle" idx="1"/>
          </p:nvPr>
        </p:nvSpPr>
        <p:spPr/>
        <p:txBody>
          <a:bodyPr>
            <a:normAutofit lnSpcReduction="10000"/>
          </a:bodyPr>
          <a:lstStyle/>
          <a:p>
            <a:r>
              <a:rPr lang="en-US" dirty="0"/>
              <a:t>Maureen Fitzpatrick</a:t>
            </a:r>
          </a:p>
          <a:p>
            <a:r>
              <a:rPr lang="en-US" dirty="0"/>
              <a:t>Johnson County Community College</a:t>
            </a:r>
          </a:p>
          <a:p>
            <a:r>
              <a:rPr lang="en-US" dirty="0"/>
              <a:t>Indianapolis, IN -- TYCA-Midwest 2018</a:t>
            </a:r>
          </a:p>
        </p:txBody>
      </p:sp>
    </p:spTree>
    <p:extLst>
      <p:ext uri="{BB962C8B-B14F-4D97-AF65-F5344CB8AC3E}">
        <p14:creationId xmlns:p14="http://schemas.microsoft.com/office/powerpoint/2010/main" val="1659164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Creative literacy</a:t>
            </a:r>
          </a:p>
        </p:txBody>
      </p:sp>
      <p:sp>
        <p:nvSpPr>
          <p:cNvPr id="3" name="Content Placeholder 2"/>
          <p:cNvSpPr>
            <a:spLocks noGrp="1"/>
          </p:cNvSpPr>
          <p:nvPr>
            <p:ph idx="1"/>
          </p:nvPr>
        </p:nvSpPr>
        <p:spPr/>
        <p:txBody>
          <a:bodyPr>
            <a:normAutofit fontScale="92500" lnSpcReduction="10000"/>
          </a:bodyPr>
          <a:lstStyle/>
          <a:p>
            <a:r>
              <a:rPr lang="en-US" sz="2800" dirty="0"/>
              <a:t>Emphasizes the producer side</a:t>
            </a:r>
          </a:p>
          <a:p>
            <a:r>
              <a:rPr lang="en-US" sz="2800" dirty="0"/>
              <a:t>Advanced graphic, video, textual production skills</a:t>
            </a:r>
          </a:p>
          <a:p>
            <a:r>
              <a:rPr lang="en-US" sz="2800" dirty="0"/>
              <a:t>Develop social digital skills connected to digital citizenship, including online ethics, privacy and security issues, and building and maintaining an authentic and ethical digital identity.</a:t>
            </a:r>
          </a:p>
          <a:p>
            <a:r>
              <a:rPr lang="en-US" sz="2800" dirty="0"/>
              <a:t>Knowledgeable about copyright</a:t>
            </a:r>
          </a:p>
        </p:txBody>
      </p:sp>
    </p:spTree>
    <p:extLst>
      <p:ext uri="{BB962C8B-B14F-4D97-AF65-F5344CB8AC3E}">
        <p14:creationId xmlns:p14="http://schemas.microsoft.com/office/powerpoint/2010/main" val="1592491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Literacy across Disciplines</a:t>
            </a:r>
          </a:p>
        </p:txBody>
      </p:sp>
      <p:sp>
        <p:nvSpPr>
          <p:cNvPr id="3" name="Content Placeholder 2"/>
          <p:cNvSpPr>
            <a:spLocks noGrp="1"/>
          </p:cNvSpPr>
          <p:nvPr>
            <p:ph idx="1"/>
          </p:nvPr>
        </p:nvSpPr>
        <p:spPr/>
        <p:txBody>
          <a:bodyPr>
            <a:normAutofit/>
          </a:bodyPr>
          <a:lstStyle/>
          <a:p>
            <a:r>
              <a:rPr lang="en-US" sz="2800" dirty="0"/>
              <a:t>Diffuses digital literacy skills – consumer and creator skills – throughout the curriculum focusing on the “soft skills” like collaboration, critical thinking, problem-solving, and creativity </a:t>
            </a:r>
          </a:p>
        </p:txBody>
      </p:sp>
    </p:spTree>
    <p:extLst>
      <p:ext uri="{BB962C8B-B14F-4D97-AF65-F5344CB8AC3E}">
        <p14:creationId xmlns:p14="http://schemas.microsoft.com/office/powerpoint/2010/main" val="2760898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818" y="1194215"/>
            <a:ext cx="3315505" cy="4600173"/>
          </a:xfrm>
        </p:spPr>
        <p:txBody>
          <a:bodyPr/>
          <a:lstStyle/>
          <a:p>
            <a:r>
              <a:rPr lang="en-US" dirty="0"/>
              <a:t>Digital Literacy Model </a:t>
            </a:r>
            <a:r>
              <a:rPr lang="en-US" sz="2000" dirty="0"/>
              <a:t>from Media Studies</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4829908" y="193290"/>
            <a:ext cx="5908431" cy="6664710"/>
          </a:xfrm>
        </p:spPr>
      </p:pic>
    </p:spTree>
    <p:extLst>
      <p:ext uri="{BB962C8B-B14F-4D97-AF65-F5344CB8AC3E}">
        <p14:creationId xmlns:p14="http://schemas.microsoft.com/office/powerpoint/2010/main" val="3811875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2A39C-5379-43A8-BF17-F659BB34F867}"/>
              </a:ext>
            </a:extLst>
          </p:cNvPr>
          <p:cNvSpPr>
            <a:spLocks noGrp="1"/>
          </p:cNvSpPr>
          <p:nvPr>
            <p:ph type="title"/>
          </p:nvPr>
        </p:nvSpPr>
        <p:spPr/>
        <p:txBody>
          <a:bodyPr/>
          <a:lstStyle/>
          <a:p>
            <a:r>
              <a:rPr lang="en-US" dirty="0"/>
              <a:t>What is digital literacy?</a:t>
            </a:r>
          </a:p>
        </p:txBody>
      </p:sp>
    </p:spTree>
    <p:extLst>
      <p:ext uri="{BB962C8B-B14F-4D97-AF65-F5344CB8AC3E}">
        <p14:creationId xmlns:p14="http://schemas.microsoft.com/office/powerpoint/2010/main" val="3203696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BB30A-607E-42D7-A868-64CCAD3D0767}"/>
              </a:ext>
            </a:extLst>
          </p:cNvPr>
          <p:cNvSpPr>
            <a:spLocks noGrp="1"/>
          </p:cNvSpPr>
          <p:nvPr>
            <p:ph type="title"/>
          </p:nvPr>
        </p:nvSpPr>
        <p:spPr>
          <a:xfrm>
            <a:off x="2231136" y="964691"/>
            <a:ext cx="7729728" cy="2072019"/>
          </a:xfrm>
        </p:spPr>
        <p:txBody>
          <a:bodyPr>
            <a:normAutofit/>
          </a:bodyPr>
          <a:lstStyle/>
          <a:p>
            <a:r>
              <a:rPr lang="en-US" dirty="0"/>
              <a:t>How have your expectations about literacy changed since the Introduction of the internet?</a:t>
            </a:r>
          </a:p>
        </p:txBody>
      </p:sp>
    </p:spTree>
    <p:extLst>
      <p:ext uri="{BB962C8B-B14F-4D97-AF65-F5344CB8AC3E}">
        <p14:creationId xmlns:p14="http://schemas.microsoft.com/office/powerpoint/2010/main" val="2862098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C4F68-D25F-48CA-B3E1-401893A34268}"/>
              </a:ext>
            </a:extLst>
          </p:cNvPr>
          <p:cNvSpPr>
            <a:spLocks noGrp="1"/>
          </p:cNvSpPr>
          <p:nvPr>
            <p:ph type="title"/>
          </p:nvPr>
        </p:nvSpPr>
        <p:spPr>
          <a:xfrm>
            <a:off x="2231136" y="964692"/>
            <a:ext cx="7729728" cy="1597886"/>
          </a:xfrm>
        </p:spPr>
        <p:txBody>
          <a:bodyPr/>
          <a:lstStyle/>
          <a:p>
            <a:r>
              <a:rPr lang="en-US" dirty="0"/>
              <a:t>What is your favorite digital tool to use in </a:t>
            </a:r>
            <a:r>
              <a:rPr lang="en-US"/>
              <a:t>the classroom?</a:t>
            </a:r>
            <a:endParaRPr lang="en-US" dirty="0"/>
          </a:p>
        </p:txBody>
      </p:sp>
    </p:spTree>
    <p:extLst>
      <p:ext uri="{BB962C8B-B14F-4D97-AF65-F5344CB8AC3E}">
        <p14:creationId xmlns:p14="http://schemas.microsoft.com/office/powerpoint/2010/main" val="2767976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Digital Literacy &gt; An NMC Horizon Project Strategic Brief</a:t>
            </a:r>
            <a:br>
              <a:rPr lang="en-US" dirty="0"/>
            </a:br>
            <a:endParaRPr lang="en-US" dirty="0"/>
          </a:p>
        </p:txBody>
      </p:sp>
      <p:sp>
        <p:nvSpPr>
          <p:cNvPr id="3" name="Content Placeholder 2"/>
          <p:cNvSpPr>
            <a:spLocks noGrp="1"/>
          </p:cNvSpPr>
          <p:nvPr>
            <p:ph sz="half" idx="1"/>
          </p:nvPr>
        </p:nvSpPr>
        <p:spPr/>
        <p:txBody>
          <a:bodyPr>
            <a:normAutofit/>
          </a:bodyPr>
          <a:lstStyle/>
          <a:p>
            <a:r>
              <a:rPr lang="en-US" sz="2400" dirty="0">
                <a:hlinkClick r:id="rId2"/>
              </a:rPr>
              <a:t>http://cdn.nmc.org/media/2016-nmc-horizon-strategic-brief-digital-literacy.pdf</a:t>
            </a:r>
            <a:r>
              <a:rPr lang="en-US" sz="2400" dirty="0"/>
              <a:t> </a:t>
            </a:r>
          </a:p>
          <a:p>
            <a:r>
              <a:rPr lang="en-US" sz="2400" dirty="0"/>
              <a:t>Search terms:</a:t>
            </a:r>
          </a:p>
          <a:p>
            <a:pPr lvl="1"/>
            <a:r>
              <a:rPr lang="en-US" sz="2200" dirty="0"/>
              <a:t>NMC</a:t>
            </a:r>
          </a:p>
          <a:p>
            <a:pPr lvl="1"/>
            <a:r>
              <a:rPr lang="en-US" sz="2200" dirty="0"/>
              <a:t>Digital literacy</a:t>
            </a:r>
          </a:p>
        </p:txBody>
      </p:sp>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a:ext>
            </a:extLst>
          </a:blip>
          <a:stretch>
            <a:fillRect/>
          </a:stretch>
        </p:blipFill>
        <p:spPr>
          <a:xfrm>
            <a:off x="7124700" y="1791494"/>
            <a:ext cx="3898050" cy="3898050"/>
          </a:xfrm>
        </p:spPr>
      </p:pic>
    </p:spTree>
    <p:extLst>
      <p:ext uri="{BB962C8B-B14F-4D97-AF65-F5344CB8AC3E}">
        <p14:creationId xmlns:p14="http://schemas.microsoft.com/office/powerpoint/2010/main" val="3823723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Digital Literacy</a:t>
            </a:r>
          </a:p>
        </p:txBody>
      </p:sp>
      <p:sp>
        <p:nvSpPr>
          <p:cNvPr id="3" name="Content Placeholder 2"/>
          <p:cNvSpPr>
            <a:spLocks noGrp="1"/>
          </p:cNvSpPr>
          <p:nvPr>
            <p:ph idx="1"/>
          </p:nvPr>
        </p:nvSpPr>
        <p:spPr>
          <a:xfrm>
            <a:off x="2231136" y="2638044"/>
            <a:ext cx="7729728" cy="3954667"/>
          </a:xfrm>
        </p:spPr>
        <p:txBody>
          <a:bodyPr>
            <a:normAutofit fontScale="77500" lnSpcReduction="20000"/>
          </a:bodyPr>
          <a:lstStyle/>
          <a:p>
            <a:pPr marL="285750" indent="-285750">
              <a:buFont typeface="Arial" panose="020B0604020202020204" pitchFamily="34" charset="0"/>
              <a:buChar char="•"/>
            </a:pPr>
            <a:r>
              <a:rPr lang="en-US" sz="4000" dirty="0"/>
              <a:t>First define what you mean by digital literacy: </a:t>
            </a:r>
          </a:p>
          <a:p>
            <a:pPr marL="685800" lvl="1">
              <a:buFont typeface="Arial" panose="020B0604020202020204" pitchFamily="34" charset="0"/>
              <a:buChar char="•"/>
            </a:pPr>
            <a:r>
              <a:rPr lang="en-US" sz="4000" dirty="0"/>
              <a:t>digital literacy = </a:t>
            </a:r>
          </a:p>
          <a:p>
            <a:pPr marL="685800" lvl="1">
              <a:buFont typeface="Arial" panose="020B0604020202020204" pitchFamily="34" charset="0"/>
              <a:buChar char="•"/>
            </a:pPr>
            <a:r>
              <a:rPr lang="en-US" sz="4000" dirty="0"/>
              <a:t>digital tool knowledge </a:t>
            </a:r>
          </a:p>
          <a:p>
            <a:pPr marL="685800" lvl="1">
              <a:buFont typeface="Arial" panose="020B0604020202020204" pitchFamily="34" charset="0"/>
              <a:buChar char="•"/>
            </a:pPr>
            <a:r>
              <a:rPr lang="en-US" sz="4000" dirty="0"/>
              <a:t>+ critical thinking </a:t>
            </a:r>
          </a:p>
          <a:p>
            <a:pPr marL="685800" lvl="1">
              <a:buFont typeface="Arial" panose="020B0604020202020204" pitchFamily="34" charset="0"/>
              <a:buChar char="•"/>
            </a:pPr>
            <a:r>
              <a:rPr lang="en-US" sz="4000" dirty="0"/>
              <a:t>+ social engagement</a:t>
            </a:r>
          </a:p>
          <a:p>
            <a:pPr marL="685800" lvl="1">
              <a:buFont typeface="Arial" panose="020B0604020202020204" pitchFamily="34" charset="0"/>
              <a:buChar char="•"/>
            </a:pPr>
            <a:r>
              <a:rPr lang="en-US" sz="4000" dirty="0"/>
              <a:t>+</a:t>
            </a:r>
          </a:p>
          <a:p>
            <a:pPr marL="685800" lvl="1">
              <a:buFont typeface="Arial" panose="020B0604020202020204" pitchFamily="34" charset="0"/>
              <a:buChar char="•"/>
            </a:pPr>
            <a:r>
              <a:rPr lang="en-US" sz="4000" dirty="0"/>
              <a:t>+</a:t>
            </a:r>
          </a:p>
        </p:txBody>
      </p:sp>
    </p:spTree>
    <p:extLst>
      <p:ext uri="{BB962C8B-B14F-4D97-AF65-F5344CB8AC3E}">
        <p14:creationId xmlns:p14="http://schemas.microsoft.com/office/powerpoint/2010/main" val="1155421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“digital literacy”</a:t>
            </a:r>
          </a:p>
        </p:txBody>
      </p:sp>
      <p:sp>
        <p:nvSpPr>
          <p:cNvPr id="3" name="Content Placeholder 2"/>
          <p:cNvSpPr>
            <a:spLocks noGrp="1"/>
          </p:cNvSpPr>
          <p:nvPr>
            <p:ph idx="1"/>
          </p:nvPr>
        </p:nvSpPr>
        <p:spPr/>
        <p:txBody>
          <a:bodyPr>
            <a:normAutofit lnSpcReduction="10000"/>
          </a:bodyPr>
          <a:lstStyle/>
          <a:p>
            <a:r>
              <a:rPr lang="en-US" sz="2800" dirty="0"/>
              <a:t>Comfort with technology?</a:t>
            </a:r>
          </a:p>
          <a:p>
            <a:r>
              <a:rPr lang="en-US" sz="2800" dirty="0"/>
              <a:t>Fluent use of tools?</a:t>
            </a:r>
          </a:p>
          <a:p>
            <a:r>
              <a:rPr lang="en-US" sz="2800" dirty="0"/>
              <a:t>Ability to match digital tool to the right task?</a:t>
            </a:r>
          </a:p>
          <a:p>
            <a:r>
              <a:rPr lang="en-US" sz="2800" dirty="0"/>
              <a:t>The ability to be a critical consumer of media?</a:t>
            </a:r>
          </a:p>
          <a:p>
            <a:endParaRPr lang="en-US" sz="2800" dirty="0"/>
          </a:p>
          <a:p>
            <a:pPr marL="0" indent="0">
              <a:buNone/>
            </a:pPr>
            <a:r>
              <a:rPr lang="en-US" sz="2800" dirty="0"/>
              <a:t>All true– but wait! There’s more!</a:t>
            </a:r>
          </a:p>
        </p:txBody>
      </p:sp>
    </p:spTree>
    <p:extLst>
      <p:ext uri="{BB962C8B-B14F-4D97-AF65-F5344CB8AC3E}">
        <p14:creationId xmlns:p14="http://schemas.microsoft.com/office/powerpoint/2010/main" val="3967354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American Library Association</a:t>
            </a:r>
          </a:p>
        </p:txBody>
      </p:sp>
      <p:sp>
        <p:nvSpPr>
          <p:cNvPr id="3" name="Content Placeholder 2"/>
          <p:cNvSpPr>
            <a:spLocks noGrp="1"/>
          </p:cNvSpPr>
          <p:nvPr>
            <p:ph idx="1"/>
          </p:nvPr>
        </p:nvSpPr>
        <p:spPr/>
        <p:txBody>
          <a:bodyPr>
            <a:noAutofit/>
          </a:bodyPr>
          <a:lstStyle/>
          <a:p>
            <a:pPr marL="0" indent="0">
              <a:buNone/>
            </a:pPr>
            <a:r>
              <a:rPr lang="en-US" sz="2800" i="1" dirty="0"/>
              <a:t>ALA Digital Literacy Task Force defines digital literacy as the ability to use information and communication technologies to find, evaluate, create, and communicate information, requiring both technical and cognitive skills.</a:t>
            </a:r>
          </a:p>
        </p:txBody>
      </p:sp>
    </p:spTree>
    <p:extLst>
      <p:ext uri="{BB962C8B-B14F-4D97-AF65-F5344CB8AC3E}">
        <p14:creationId xmlns:p14="http://schemas.microsoft.com/office/powerpoint/2010/main" val="3573625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F280D-F454-49F5-B127-BEDAB553F550}"/>
              </a:ext>
            </a:extLst>
          </p:cNvPr>
          <p:cNvSpPr>
            <a:spLocks noGrp="1"/>
          </p:cNvSpPr>
          <p:nvPr>
            <p:ph type="title"/>
          </p:nvPr>
        </p:nvSpPr>
        <p:spPr>
          <a:xfrm>
            <a:off x="2231136" y="287358"/>
            <a:ext cx="7729728" cy="817542"/>
          </a:xfrm>
        </p:spPr>
        <p:txBody>
          <a:bodyPr/>
          <a:lstStyle/>
          <a:p>
            <a:r>
              <a:rPr lang="en-US" dirty="0"/>
              <a:t>Vanderbilt</a:t>
            </a:r>
          </a:p>
        </p:txBody>
      </p:sp>
      <p:sp>
        <p:nvSpPr>
          <p:cNvPr id="3" name="Content Placeholder 2">
            <a:extLst>
              <a:ext uri="{FF2B5EF4-FFF2-40B4-BE49-F238E27FC236}">
                <a16:creationId xmlns:a16="http://schemas.microsoft.com/office/drawing/2014/main" id="{589F0E57-C7D5-4AA8-B088-94E6B7170CCC}"/>
              </a:ext>
            </a:extLst>
          </p:cNvPr>
          <p:cNvSpPr>
            <a:spLocks noGrp="1"/>
          </p:cNvSpPr>
          <p:nvPr>
            <p:ph idx="1"/>
          </p:nvPr>
        </p:nvSpPr>
        <p:spPr>
          <a:xfrm>
            <a:off x="476250" y="1104900"/>
            <a:ext cx="11372850" cy="5465742"/>
          </a:xfrm>
        </p:spPr>
        <p:txBody>
          <a:bodyPr>
            <a:noAutofit/>
          </a:bodyPr>
          <a:lstStyle/>
          <a:p>
            <a:pPr marL="0" indent="0">
              <a:buNone/>
            </a:pPr>
            <a:r>
              <a:rPr lang="en-US" sz="2300" dirty="0"/>
              <a:t>We define digital literacy (or, indeed, digital literacies) as a constellation of practices necessary for full participation in contemporary culture (social, political, workforce). In addition to computational skills, a digitally literate person has the capability to produce, curate, share and critically consume and synthesize information in a variety of digital (and non-digital) forms. Moreover, digital literacy includes a person’s ability to communicate ideas through multiple means of digital design and to decipher and critically reflect on mediated communication while also assessing their own ethical responsibilities in participating or sharing information.</a:t>
            </a:r>
          </a:p>
          <a:p>
            <a:pPr marL="0" indent="0">
              <a:buNone/>
            </a:pPr>
            <a:r>
              <a:rPr lang="en-US" sz="2300" dirty="0"/>
              <a:t> </a:t>
            </a:r>
            <a:r>
              <a:rPr lang="en-US" sz="2300" b="1" dirty="0"/>
              <a:t>Digital literacy is an educational expectation</a:t>
            </a:r>
            <a:r>
              <a:rPr lang="en-US" sz="2300" dirty="0"/>
              <a:t>; it is required for all citizens, regardless of how often they communicate via digital means. Media ecologists indicate that the logic of a culture changes as its dominant media change, therefore the logic of contemporary culture is changing for everyone, regardless of media usage.  Second, we assume that the means of communication themselves have a type of agency that acts upon, and alters, what it means to be human in each instance. People act “with” technologies, and technologies act “on” people. As a result, digital literacy must be an element of all education in the same way that literacy and reasoning must be. </a:t>
            </a:r>
          </a:p>
        </p:txBody>
      </p:sp>
    </p:spTree>
    <p:extLst>
      <p:ext uri="{BB962C8B-B14F-4D97-AF65-F5344CB8AC3E}">
        <p14:creationId xmlns:p14="http://schemas.microsoft.com/office/powerpoint/2010/main" val="3897086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E236A-0D69-420A-95BE-6683A7627B80}"/>
              </a:ext>
            </a:extLst>
          </p:cNvPr>
          <p:cNvSpPr>
            <a:spLocks noGrp="1"/>
          </p:cNvSpPr>
          <p:nvPr>
            <p:ph type="title"/>
          </p:nvPr>
        </p:nvSpPr>
        <p:spPr>
          <a:xfrm>
            <a:off x="2231136" y="450342"/>
            <a:ext cx="7729728" cy="1188720"/>
          </a:xfrm>
        </p:spPr>
        <p:txBody>
          <a:bodyPr/>
          <a:lstStyle/>
          <a:p>
            <a:r>
              <a:rPr lang="en-US" dirty="0"/>
              <a:t>Vanderbilt: </a:t>
            </a:r>
            <a:r>
              <a:rPr lang="en-US" dirty="0" err="1"/>
              <a:t>microcredentials</a:t>
            </a:r>
            <a:endParaRPr lang="en-US" dirty="0"/>
          </a:p>
        </p:txBody>
      </p:sp>
      <p:sp>
        <p:nvSpPr>
          <p:cNvPr id="3" name="Content Placeholder 2">
            <a:extLst>
              <a:ext uri="{FF2B5EF4-FFF2-40B4-BE49-F238E27FC236}">
                <a16:creationId xmlns:a16="http://schemas.microsoft.com/office/drawing/2014/main" id="{2CEBE46C-3D58-4301-A259-404558E98337}"/>
              </a:ext>
            </a:extLst>
          </p:cNvPr>
          <p:cNvSpPr>
            <a:spLocks noGrp="1"/>
          </p:cNvSpPr>
          <p:nvPr>
            <p:ph idx="1"/>
          </p:nvPr>
        </p:nvSpPr>
        <p:spPr>
          <a:xfrm>
            <a:off x="971550" y="2228850"/>
            <a:ext cx="9982200" cy="4381500"/>
          </a:xfrm>
        </p:spPr>
        <p:txBody>
          <a:bodyPr>
            <a:normAutofit/>
          </a:bodyPr>
          <a:lstStyle/>
          <a:p>
            <a:r>
              <a:rPr lang="en-US" sz="2800" b="1" dirty="0"/>
              <a:t>Critical Digital Literacy</a:t>
            </a:r>
            <a:r>
              <a:rPr lang="en-US" sz="2800" dirty="0"/>
              <a:t>—ability to assess and judge all elements of digital communication</a:t>
            </a:r>
          </a:p>
          <a:p>
            <a:r>
              <a:rPr lang="en-US" sz="2800" b="1" dirty="0"/>
              <a:t>Digital Visualization and Production</a:t>
            </a:r>
            <a:r>
              <a:rPr lang="en-US" sz="2800" dirty="0"/>
              <a:t>—produce and consume messages via digital media and industry-level software</a:t>
            </a:r>
          </a:p>
          <a:p>
            <a:r>
              <a:rPr lang="en-US" sz="2800" b="1" dirty="0"/>
              <a:t>Computational thinking</a:t>
            </a:r>
            <a:r>
              <a:rPr lang="en-US" sz="2800" dirty="0"/>
              <a:t>—types of thinking and thought processes that go into thinking through a problem and its solutions in ways that humans and machines can effectively carry out. </a:t>
            </a:r>
          </a:p>
        </p:txBody>
      </p:sp>
    </p:spTree>
    <p:extLst>
      <p:ext uri="{BB962C8B-B14F-4D97-AF65-F5344CB8AC3E}">
        <p14:creationId xmlns:p14="http://schemas.microsoft.com/office/powerpoint/2010/main" val="202499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NMC: Skills that make up digital literacy</a:t>
            </a:r>
          </a:p>
        </p:txBody>
      </p:sp>
      <p:sp>
        <p:nvSpPr>
          <p:cNvPr id="3" name="Content Placeholder 2"/>
          <p:cNvSpPr>
            <a:spLocks noGrp="1"/>
          </p:cNvSpPr>
          <p:nvPr>
            <p:ph idx="1"/>
          </p:nvPr>
        </p:nvSpPr>
        <p:spPr/>
        <p:txBody>
          <a:bodyPr>
            <a:normAutofit lnSpcReduction="10000"/>
          </a:bodyPr>
          <a:lstStyle/>
          <a:p>
            <a:r>
              <a:rPr lang="en-US" sz="2800" dirty="0"/>
              <a:t>Critical thinking</a:t>
            </a:r>
          </a:p>
          <a:p>
            <a:r>
              <a:rPr lang="en-US" sz="2800" dirty="0"/>
              <a:t>Collaboration</a:t>
            </a:r>
          </a:p>
          <a:p>
            <a:r>
              <a:rPr lang="en-US" sz="2800" dirty="0"/>
              <a:t>Problem-solving</a:t>
            </a:r>
          </a:p>
          <a:p>
            <a:r>
              <a:rPr lang="en-US" sz="2800" dirty="0"/>
              <a:t>Creativity</a:t>
            </a:r>
          </a:p>
          <a:p>
            <a:r>
              <a:rPr lang="en-US" sz="2800" dirty="0"/>
              <a:t>Digital citizenship</a:t>
            </a:r>
          </a:p>
          <a:p>
            <a:r>
              <a:rPr lang="en-US" sz="2800" dirty="0"/>
              <a:t>Copyright knowledge</a:t>
            </a:r>
          </a:p>
        </p:txBody>
      </p:sp>
    </p:spTree>
    <p:extLst>
      <p:ext uri="{BB962C8B-B14F-4D97-AF65-F5344CB8AC3E}">
        <p14:creationId xmlns:p14="http://schemas.microsoft.com/office/powerpoint/2010/main" val="2888356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Universal literacy</a:t>
            </a:r>
          </a:p>
        </p:txBody>
      </p:sp>
      <p:sp>
        <p:nvSpPr>
          <p:cNvPr id="3" name="Content Placeholder 2"/>
          <p:cNvSpPr>
            <a:spLocks noGrp="1"/>
          </p:cNvSpPr>
          <p:nvPr>
            <p:ph idx="1"/>
          </p:nvPr>
        </p:nvSpPr>
        <p:spPr/>
        <p:txBody>
          <a:bodyPr>
            <a:normAutofit/>
          </a:bodyPr>
          <a:lstStyle/>
          <a:p>
            <a:r>
              <a:rPr lang="en-US" sz="2800" dirty="0"/>
              <a:t>Functional digital literacy</a:t>
            </a:r>
          </a:p>
          <a:p>
            <a:r>
              <a:rPr lang="en-US" sz="2800" dirty="0"/>
              <a:t>Can find, assess, and use information</a:t>
            </a:r>
          </a:p>
          <a:p>
            <a:r>
              <a:rPr lang="en-US" sz="2800" dirty="0"/>
              <a:t>Competent with basic productivity software—office productivity, image manipulation, social media</a:t>
            </a:r>
          </a:p>
        </p:txBody>
      </p:sp>
    </p:spTree>
    <p:extLst>
      <p:ext uri="{BB962C8B-B14F-4D97-AF65-F5344CB8AC3E}">
        <p14:creationId xmlns:p14="http://schemas.microsoft.com/office/powerpoint/2010/main" val="42116784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31709</TotalTime>
  <Words>595</Words>
  <Application>Microsoft Office PowerPoint</Application>
  <PresentationFormat>Widescreen</PresentationFormat>
  <Paragraphs>55</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Gill Sans MT</vt:lpstr>
      <vt:lpstr>Parcel</vt:lpstr>
      <vt:lpstr>The Edge of Future Literacies</vt:lpstr>
      <vt:lpstr>Digital Literacy &gt; An NMC Horizon Project Strategic Brief </vt:lpstr>
      <vt:lpstr>Digital Literacy</vt:lpstr>
      <vt:lpstr>What is “digital literacy”</vt:lpstr>
      <vt:lpstr>American Library Association</vt:lpstr>
      <vt:lpstr>Vanderbilt</vt:lpstr>
      <vt:lpstr>Vanderbilt: microcredentials</vt:lpstr>
      <vt:lpstr>NMC: Skills that make up digital literacy</vt:lpstr>
      <vt:lpstr>Universal literacy</vt:lpstr>
      <vt:lpstr>Creative literacy</vt:lpstr>
      <vt:lpstr>Literacy across Disciplines</vt:lpstr>
      <vt:lpstr>Digital Literacy Model from Media Studies</vt:lpstr>
      <vt:lpstr>What is digital literacy?</vt:lpstr>
      <vt:lpstr>How have your expectations about literacy changed since the Introduction of the internet?</vt:lpstr>
      <vt:lpstr>What is your favorite digital tool to use in the classroom?</vt:lpstr>
    </vt:vector>
  </TitlesOfParts>
  <Company>JCCC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Digital Literacies in Your Future</dc:title>
  <dc:creator>James Hopper</dc:creator>
  <cp:lastModifiedBy>Maureen Fitzpatrick</cp:lastModifiedBy>
  <cp:revision>49</cp:revision>
  <dcterms:created xsi:type="dcterms:W3CDTF">2017-01-13T14:03:51Z</dcterms:created>
  <dcterms:modified xsi:type="dcterms:W3CDTF">2018-10-10T17:46:51Z</dcterms:modified>
</cp:coreProperties>
</file>