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8" r:id="rId5"/>
    <p:sldId id="271" r:id="rId6"/>
    <p:sldId id="272" r:id="rId7"/>
    <p:sldId id="266" r:id="rId8"/>
    <p:sldId id="257" r:id="rId9"/>
    <p:sldId id="256" r:id="rId10"/>
    <p:sldId id="275" r:id="rId11"/>
    <p:sldId id="269" r:id="rId12"/>
    <p:sldId id="273" r:id="rId13"/>
    <p:sldId id="264" r:id="rId14"/>
    <p:sldId id="262" r:id="rId15"/>
    <p:sldId id="259" r:id="rId16"/>
    <p:sldId id="274" r:id="rId17"/>
    <p:sldId id="265" r:id="rId18"/>
    <p:sldId id="263" r:id="rId19"/>
    <p:sldId id="276" r:id="rId20"/>
    <p:sldId id="261" r:id="rId21"/>
    <p:sldId id="277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een Fitzpatrick" initials="MF" lastIdx="1" clrIdx="0">
    <p:extLst>
      <p:ext uri="{19B8F6BF-5375-455C-9EA6-DF929625EA0E}">
        <p15:presenceInfo xmlns:p15="http://schemas.microsoft.com/office/powerpoint/2012/main" userId="102f12addc4cf9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40C1C-EB91-491A-9705-03A17B0B5E0D}" v="53" dt="2019-10-14T17:30:57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58773-90A9-4D35-957F-767EDC505F7B}" type="doc">
      <dgm:prSet loTypeId="urn:microsoft.com/office/officeart/2005/8/layout/arrow2" loCatId="process" qsTypeId="urn:microsoft.com/office/officeart/2005/8/quickstyle/3d9" qsCatId="3D" csTypeId="urn:microsoft.com/office/officeart/2005/8/colors/accent1_2" csCatId="accent1" phldr="1"/>
      <dgm:spPr/>
    </dgm:pt>
    <dgm:pt modelId="{46D6E431-F0B8-4D1B-AE1C-1D172741B1DF}">
      <dgm:prSet phldrT="[Text]"/>
      <dgm:spPr/>
      <dgm:t>
        <a:bodyPr/>
        <a:lstStyle/>
        <a:p>
          <a:r>
            <a:rPr lang="en-US" dirty="0"/>
            <a:t>story1</a:t>
          </a:r>
        </a:p>
      </dgm:t>
    </dgm:pt>
    <dgm:pt modelId="{6AAF09AF-02BD-4F7F-831D-EC4108762B91}" type="parTrans" cxnId="{D3A433AE-FC94-4C83-89EA-8420CD7EFD61}">
      <dgm:prSet/>
      <dgm:spPr/>
      <dgm:t>
        <a:bodyPr/>
        <a:lstStyle/>
        <a:p>
          <a:endParaRPr lang="en-US"/>
        </a:p>
      </dgm:t>
    </dgm:pt>
    <dgm:pt modelId="{95745066-AC4B-4D44-850E-EB2DBF65C8B5}" type="sibTrans" cxnId="{D3A433AE-FC94-4C83-89EA-8420CD7EFD61}">
      <dgm:prSet/>
      <dgm:spPr/>
      <dgm:t>
        <a:bodyPr/>
        <a:lstStyle/>
        <a:p>
          <a:endParaRPr lang="en-US"/>
        </a:p>
      </dgm:t>
    </dgm:pt>
    <dgm:pt modelId="{70BAAAA7-422B-4B8E-BEFC-6B207CA8DD20}">
      <dgm:prSet phldrT="[Text]"/>
      <dgm:spPr/>
      <dgm:t>
        <a:bodyPr/>
        <a:lstStyle/>
        <a:p>
          <a:r>
            <a:rPr lang="en-US" dirty="0"/>
            <a:t>story2</a:t>
          </a:r>
        </a:p>
      </dgm:t>
    </dgm:pt>
    <dgm:pt modelId="{1087B016-3D88-4D84-8B5E-7CEDFA8DA6A1}" type="parTrans" cxnId="{3644293C-22AD-471E-ADA1-D682FDFA4F2C}">
      <dgm:prSet/>
      <dgm:spPr/>
      <dgm:t>
        <a:bodyPr/>
        <a:lstStyle/>
        <a:p>
          <a:endParaRPr lang="en-US"/>
        </a:p>
      </dgm:t>
    </dgm:pt>
    <dgm:pt modelId="{09CB7F07-FA4E-4644-9B67-7C1756415D23}" type="sibTrans" cxnId="{3644293C-22AD-471E-ADA1-D682FDFA4F2C}">
      <dgm:prSet/>
      <dgm:spPr/>
      <dgm:t>
        <a:bodyPr/>
        <a:lstStyle/>
        <a:p>
          <a:endParaRPr lang="en-US"/>
        </a:p>
      </dgm:t>
    </dgm:pt>
    <dgm:pt modelId="{7BBE3983-B73F-4484-9A8B-F4A098BC7610}">
      <dgm:prSet phldrT="[Text]"/>
      <dgm:spPr/>
      <dgm:t>
        <a:bodyPr/>
        <a:lstStyle/>
        <a:p>
          <a:r>
            <a:rPr lang="en-US" dirty="0"/>
            <a:t>story3</a:t>
          </a:r>
        </a:p>
      </dgm:t>
    </dgm:pt>
    <dgm:pt modelId="{18A69E1B-B73F-440C-A89D-FDEAE4A3C18A}" type="parTrans" cxnId="{AF2F1CE1-79CB-4EBF-B8D5-3C11A483345D}">
      <dgm:prSet/>
      <dgm:spPr/>
      <dgm:t>
        <a:bodyPr/>
        <a:lstStyle/>
        <a:p>
          <a:endParaRPr lang="en-US"/>
        </a:p>
      </dgm:t>
    </dgm:pt>
    <dgm:pt modelId="{DA4AEA1C-0952-4BC2-93EA-8A288244C6BE}" type="sibTrans" cxnId="{AF2F1CE1-79CB-4EBF-B8D5-3C11A483345D}">
      <dgm:prSet/>
      <dgm:spPr/>
      <dgm:t>
        <a:bodyPr/>
        <a:lstStyle/>
        <a:p>
          <a:endParaRPr lang="en-US"/>
        </a:p>
      </dgm:t>
    </dgm:pt>
    <dgm:pt modelId="{677D379E-625C-489A-A8D0-77CDFE0B0EF9}" type="pres">
      <dgm:prSet presAssocID="{8D358773-90A9-4D35-957F-767EDC505F7B}" presName="arrowDiagram" presStyleCnt="0">
        <dgm:presLayoutVars>
          <dgm:chMax val="5"/>
          <dgm:dir/>
          <dgm:resizeHandles val="exact"/>
        </dgm:presLayoutVars>
      </dgm:prSet>
      <dgm:spPr/>
    </dgm:pt>
    <dgm:pt modelId="{766B6AE1-17FB-4D66-BF18-3C86498CD78A}" type="pres">
      <dgm:prSet presAssocID="{8D358773-90A9-4D35-957F-767EDC505F7B}" presName="arrow" presStyleLbl="bgShp" presStyleIdx="0" presStyleCnt="1" custLinFactNeighborX="-48030" custLinFactNeighborY="-25472"/>
      <dgm:spPr>
        <a:solidFill>
          <a:srgbClr val="FF0000"/>
        </a:solidFill>
      </dgm:spPr>
    </dgm:pt>
    <dgm:pt modelId="{73069D32-584E-4DEC-9459-504A5385841A}" type="pres">
      <dgm:prSet presAssocID="{8D358773-90A9-4D35-957F-767EDC505F7B}" presName="arrowDiagram3" presStyleCnt="0"/>
      <dgm:spPr/>
    </dgm:pt>
    <dgm:pt modelId="{EC8DA69E-EFF4-4182-841F-E7186F99DBC8}" type="pres">
      <dgm:prSet presAssocID="{46D6E431-F0B8-4D1B-AE1C-1D172741B1DF}" presName="bullet3a" presStyleLbl="node1" presStyleIdx="0" presStyleCnt="3"/>
      <dgm:spPr/>
    </dgm:pt>
    <dgm:pt modelId="{4E9D8206-AA9A-4190-8779-10071EFD2E74}" type="pres">
      <dgm:prSet presAssocID="{46D6E431-F0B8-4D1B-AE1C-1D172741B1DF}" presName="textBox3a" presStyleLbl="revTx" presStyleIdx="0" presStyleCnt="3">
        <dgm:presLayoutVars>
          <dgm:bulletEnabled val="1"/>
        </dgm:presLayoutVars>
      </dgm:prSet>
      <dgm:spPr/>
    </dgm:pt>
    <dgm:pt modelId="{07D36134-008F-4C76-8AD0-26F22F4628DF}" type="pres">
      <dgm:prSet presAssocID="{70BAAAA7-422B-4B8E-BEFC-6B207CA8DD20}" presName="bullet3b" presStyleLbl="node1" presStyleIdx="1" presStyleCnt="3"/>
      <dgm:spPr/>
    </dgm:pt>
    <dgm:pt modelId="{5D2F8DEB-CFA6-48A4-8FFD-9B2E2F06B56B}" type="pres">
      <dgm:prSet presAssocID="{70BAAAA7-422B-4B8E-BEFC-6B207CA8DD20}" presName="textBox3b" presStyleLbl="revTx" presStyleIdx="1" presStyleCnt="3">
        <dgm:presLayoutVars>
          <dgm:bulletEnabled val="1"/>
        </dgm:presLayoutVars>
      </dgm:prSet>
      <dgm:spPr/>
    </dgm:pt>
    <dgm:pt modelId="{3727F02C-4575-4E3D-B97B-D3DEACCEA216}" type="pres">
      <dgm:prSet presAssocID="{7BBE3983-B73F-4484-9A8B-F4A098BC7610}" presName="bullet3c" presStyleLbl="node1" presStyleIdx="2" presStyleCnt="3"/>
      <dgm:spPr/>
    </dgm:pt>
    <dgm:pt modelId="{313FF396-629A-4D61-B14C-86A6BD4CB43C}" type="pres">
      <dgm:prSet presAssocID="{7BBE3983-B73F-4484-9A8B-F4A098BC7610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A7BD5111-78CE-414B-B5CD-E9A559F7A2E9}" type="presOf" srcId="{70BAAAA7-422B-4B8E-BEFC-6B207CA8DD20}" destId="{5D2F8DEB-CFA6-48A4-8FFD-9B2E2F06B56B}" srcOrd="0" destOrd="0" presId="urn:microsoft.com/office/officeart/2005/8/layout/arrow2"/>
    <dgm:cxn modelId="{3644293C-22AD-471E-ADA1-D682FDFA4F2C}" srcId="{8D358773-90A9-4D35-957F-767EDC505F7B}" destId="{70BAAAA7-422B-4B8E-BEFC-6B207CA8DD20}" srcOrd="1" destOrd="0" parTransId="{1087B016-3D88-4D84-8B5E-7CEDFA8DA6A1}" sibTransId="{09CB7F07-FA4E-4644-9B67-7C1756415D23}"/>
    <dgm:cxn modelId="{D7DEFC52-DCD1-426F-99F6-0BC5F6FB702B}" type="presOf" srcId="{46D6E431-F0B8-4D1B-AE1C-1D172741B1DF}" destId="{4E9D8206-AA9A-4190-8779-10071EFD2E74}" srcOrd="0" destOrd="0" presId="urn:microsoft.com/office/officeart/2005/8/layout/arrow2"/>
    <dgm:cxn modelId="{4430E5AC-383A-42A2-B9E0-B393F0C3DD22}" type="presOf" srcId="{7BBE3983-B73F-4484-9A8B-F4A098BC7610}" destId="{313FF396-629A-4D61-B14C-86A6BD4CB43C}" srcOrd="0" destOrd="0" presId="urn:microsoft.com/office/officeart/2005/8/layout/arrow2"/>
    <dgm:cxn modelId="{D3A433AE-FC94-4C83-89EA-8420CD7EFD61}" srcId="{8D358773-90A9-4D35-957F-767EDC505F7B}" destId="{46D6E431-F0B8-4D1B-AE1C-1D172741B1DF}" srcOrd="0" destOrd="0" parTransId="{6AAF09AF-02BD-4F7F-831D-EC4108762B91}" sibTransId="{95745066-AC4B-4D44-850E-EB2DBF65C8B5}"/>
    <dgm:cxn modelId="{B5E044D6-6168-4579-A198-A930D488DA8C}" type="presOf" srcId="{8D358773-90A9-4D35-957F-767EDC505F7B}" destId="{677D379E-625C-489A-A8D0-77CDFE0B0EF9}" srcOrd="0" destOrd="0" presId="urn:microsoft.com/office/officeart/2005/8/layout/arrow2"/>
    <dgm:cxn modelId="{AF2F1CE1-79CB-4EBF-B8D5-3C11A483345D}" srcId="{8D358773-90A9-4D35-957F-767EDC505F7B}" destId="{7BBE3983-B73F-4484-9A8B-F4A098BC7610}" srcOrd="2" destOrd="0" parTransId="{18A69E1B-B73F-440C-A89D-FDEAE4A3C18A}" sibTransId="{DA4AEA1C-0952-4BC2-93EA-8A288244C6BE}"/>
    <dgm:cxn modelId="{4D259D6E-F675-44FF-BE04-A54A7AA5340D}" type="presParOf" srcId="{677D379E-625C-489A-A8D0-77CDFE0B0EF9}" destId="{766B6AE1-17FB-4D66-BF18-3C86498CD78A}" srcOrd="0" destOrd="0" presId="urn:microsoft.com/office/officeart/2005/8/layout/arrow2"/>
    <dgm:cxn modelId="{46403587-ACFE-40CE-875B-F12382A64EC2}" type="presParOf" srcId="{677D379E-625C-489A-A8D0-77CDFE0B0EF9}" destId="{73069D32-584E-4DEC-9459-504A5385841A}" srcOrd="1" destOrd="0" presId="urn:microsoft.com/office/officeart/2005/8/layout/arrow2"/>
    <dgm:cxn modelId="{CE73612A-F42E-42D2-8982-40A74E9EF623}" type="presParOf" srcId="{73069D32-584E-4DEC-9459-504A5385841A}" destId="{EC8DA69E-EFF4-4182-841F-E7186F99DBC8}" srcOrd="0" destOrd="0" presId="urn:microsoft.com/office/officeart/2005/8/layout/arrow2"/>
    <dgm:cxn modelId="{62E34EAF-9AC7-4AC0-8CB1-A97CF1D0BB7A}" type="presParOf" srcId="{73069D32-584E-4DEC-9459-504A5385841A}" destId="{4E9D8206-AA9A-4190-8779-10071EFD2E74}" srcOrd="1" destOrd="0" presId="urn:microsoft.com/office/officeart/2005/8/layout/arrow2"/>
    <dgm:cxn modelId="{E6BB78BC-B2D1-4EF3-A215-B88F42F957F4}" type="presParOf" srcId="{73069D32-584E-4DEC-9459-504A5385841A}" destId="{07D36134-008F-4C76-8AD0-26F22F4628DF}" srcOrd="2" destOrd="0" presId="urn:microsoft.com/office/officeart/2005/8/layout/arrow2"/>
    <dgm:cxn modelId="{1F15B1AB-A4EF-4EA9-8FB2-7D11363B5BE4}" type="presParOf" srcId="{73069D32-584E-4DEC-9459-504A5385841A}" destId="{5D2F8DEB-CFA6-48A4-8FFD-9B2E2F06B56B}" srcOrd="3" destOrd="0" presId="urn:microsoft.com/office/officeart/2005/8/layout/arrow2"/>
    <dgm:cxn modelId="{4B15133D-B01A-4E17-9098-B1D86B2333A2}" type="presParOf" srcId="{73069D32-584E-4DEC-9459-504A5385841A}" destId="{3727F02C-4575-4E3D-B97B-D3DEACCEA216}" srcOrd="4" destOrd="0" presId="urn:microsoft.com/office/officeart/2005/8/layout/arrow2"/>
    <dgm:cxn modelId="{A8431DC7-736B-49F0-9424-86E825A3FF71}" type="presParOf" srcId="{73069D32-584E-4DEC-9459-504A5385841A}" destId="{313FF396-629A-4D61-B14C-86A6BD4CB43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B6AE1-17FB-4D66-BF18-3C86498CD78A}">
      <dsp:nvSpPr>
        <dsp:cNvPr id="0" name=""/>
        <dsp:cNvSpPr/>
      </dsp:nvSpPr>
      <dsp:spPr>
        <a:xfrm>
          <a:off x="0" y="0"/>
          <a:ext cx="6217920" cy="3886200"/>
        </a:xfrm>
        <a:prstGeom prst="swooshArrow">
          <a:avLst>
            <a:gd name="adj1" fmla="val 25000"/>
            <a:gd name="adj2" fmla="val 25000"/>
          </a:avLst>
        </a:prstGeom>
        <a:solidFill>
          <a:srgbClr val="FF000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DA69E-EFF4-4182-841F-E7186F99DBC8}">
      <dsp:nvSpPr>
        <dsp:cNvPr id="0" name=""/>
        <dsp:cNvSpPr/>
      </dsp:nvSpPr>
      <dsp:spPr>
        <a:xfrm>
          <a:off x="951454" y="2682255"/>
          <a:ext cx="161665" cy="161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9D8206-AA9A-4190-8779-10071EFD2E74}">
      <dsp:nvSpPr>
        <dsp:cNvPr id="0" name=""/>
        <dsp:cNvSpPr/>
      </dsp:nvSpPr>
      <dsp:spPr>
        <a:xfrm>
          <a:off x="1032287" y="2763088"/>
          <a:ext cx="1448775" cy="112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63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story1</a:t>
          </a:r>
        </a:p>
      </dsp:txBody>
      <dsp:txXfrm>
        <a:off x="1032287" y="2763088"/>
        <a:ext cx="1448775" cy="1123111"/>
      </dsp:txXfrm>
    </dsp:sp>
    <dsp:sp modelId="{07D36134-008F-4C76-8AD0-26F22F4628DF}">
      <dsp:nvSpPr>
        <dsp:cNvPr id="0" name=""/>
        <dsp:cNvSpPr/>
      </dsp:nvSpPr>
      <dsp:spPr>
        <a:xfrm>
          <a:off x="2378466" y="1625986"/>
          <a:ext cx="292242" cy="292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2F8DEB-CFA6-48A4-8FFD-9B2E2F06B56B}">
      <dsp:nvSpPr>
        <dsp:cNvPr id="0" name=""/>
        <dsp:cNvSpPr/>
      </dsp:nvSpPr>
      <dsp:spPr>
        <a:xfrm>
          <a:off x="2524588" y="1772107"/>
          <a:ext cx="1492300" cy="2114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53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story2</a:t>
          </a:r>
        </a:p>
      </dsp:txBody>
      <dsp:txXfrm>
        <a:off x="2524588" y="1772107"/>
        <a:ext cx="1492300" cy="2114092"/>
      </dsp:txXfrm>
    </dsp:sp>
    <dsp:sp modelId="{3727F02C-4575-4E3D-B97B-D3DEACCEA216}">
      <dsp:nvSpPr>
        <dsp:cNvPr id="0" name=""/>
        <dsp:cNvSpPr/>
      </dsp:nvSpPr>
      <dsp:spPr>
        <a:xfrm>
          <a:off x="4094612" y="983208"/>
          <a:ext cx="404164" cy="404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3FF396-629A-4D61-B14C-86A6BD4CB43C}">
      <dsp:nvSpPr>
        <dsp:cNvPr id="0" name=""/>
        <dsp:cNvSpPr/>
      </dsp:nvSpPr>
      <dsp:spPr>
        <a:xfrm>
          <a:off x="4296695" y="1185290"/>
          <a:ext cx="1492300" cy="270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59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story3</a:t>
          </a:r>
        </a:p>
      </dsp:txBody>
      <dsp:txXfrm>
        <a:off x="4296695" y="1185290"/>
        <a:ext cx="1492300" cy="2700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A3B0-A44D-4B84-A94C-C6466FBE6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634" y="1505243"/>
            <a:ext cx="8897723" cy="2381437"/>
          </a:xfrm>
        </p:spPr>
        <p:txBody>
          <a:bodyPr>
            <a:noAutofit/>
          </a:bodyPr>
          <a:lstStyle/>
          <a:p>
            <a:pPr algn="l"/>
            <a:r>
              <a:rPr lang="en-US" sz="4200" b="1" cap="none" dirty="0"/>
              <a:t>“Humans are creatures of story, so story touches nearly every aspect of our lives” </a:t>
            </a:r>
            <a:br>
              <a:rPr lang="en-US" sz="4200" b="1" cap="none" dirty="0"/>
            </a:br>
            <a:r>
              <a:rPr lang="en-US" sz="4200" b="1" cap="none" dirty="0"/>
              <a:t>– </a:t>
            </a:r>
            <a:r>
              <a:rPr lang="en-US" sz="2800" b="1" cap="none" dirty="0"/>
              <a:t>Jonathan Gottschall, </a:t>
            </a:r>
            <a:r>
              <a:rPr lang="en-US" sz="2800" b="1" i="1" cap="none" dirty="0"/>
              <a:t>The Storytelling Animal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0609397-0089-40C0-AEB4-A7E07F17F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4266520"/>
            <a:ext cx="6831673" cy="108623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/>
              <a:t>“Beyond Freytag: Where Post-Modern Narrative Structures Meet Composition”</a:t>
            </a:r>
          </a:p>
          <a:p>
            <a:pPr algn="r"/>
            <a:r>
              <a:rPr lang="en-US" dirty="0"/>
              <a:t>Maureen Fitzpatrick</a:t>
            </a:r>
          </a:p>
          <a:p>
            <a:pPr algn="r"/>
            <a:r>
              <a:rPr lang="en-US" dirty="0"/>
              <a:t>TYCA Conference, October 2019</a:t>
            </a:r>
          </a:p>
          <a:p>
            <a:pPr algn="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856B76-891E-4D25-BD32-79A68350E089}"/>
              </a:ext>
            </a:extLst>
          </p:cNvPr>
          <p:cNvCxnSpPr>
            <a:cxnSpLocks/>
          </p:cNvCxnSpPr>
          <p:nvPr/>
        </p:nvCxnSpPr>
        <p:spPr>
          <a:xfrm>
            <a:off x="2523744" y="4047744"/>
            <a:ext cx="5437632" cy="0"/>
          </a:xfrm>
          <a:prstGeom prst="straightConnector1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8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2FCA-7784-4900-B0B2-8092DA8A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1" y="685800"/>
            <a:ext cx="10832123" cy="1086729"/>
          </a:xfrm>
        </p:spPr>
        <p:txBody>
          <a:bodyPr>
            <a:normAutofit/>
          </a:bodyPr>
          <a:lstStyle/>
          <a:p>
            <a:r>
              <a:rPr lang="en-US" sz="3600" dirty="0"/>
              <a:t>EM Forster famously distinguished story from plot: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4609A-4B35-4AC6-BFEF-C8C193EF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1" y="1617785"/>
            <a:ext cx="10832123" cy="4768947"/>
          </a:xfrm>
        </p:spPr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rgbClr val="002060"/>
                </a:solidFill>
              </a:rPr>
              <a:t>The king died and then the queen died is a story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The king died and then the queen died of a broken heart is a plot</a:t>
            </a:r>
          </a:p>
          <a:p>
            <a:pPr marL="0" indent="0">
              <a:buNone/>
            </a:pPr>
            <a:r>
              <a:rPr lang="en-US" sz="2800" b="1" u="sng" dirty="0"/>
              <a:t>We can modify this: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The stock market was digitized and then high frequency trading rose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The stock market was digitized and then high frequency trading rose to manipulate the market </a:t>
            </a:r>
            <a:r>
              <a:rPr lang="en-US" sz="28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thesis for a narrative-based research text.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7030A0"/>
                </a:solidFill>
              </a:rPr>
              <a:t>This is a narrative with a thesis—the string that holds the text together</a:t>
            </a:r>
          </a:p>
        </p:txBody>
      </p:sp>
    </p:spTree>
    <p:extLst>
      <p:ext uri="{BB962C8B-B14F-4D97-AF65-F5344CB8AC3E}">
        <p14:creationId xmlns:p14="http://schemas.microsoft.com/office/powerpoint/2010/main" val="85193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A0DC-D133-4213-BC6B-15A4A797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research narrative structures--linear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2C4BC-C4DF-4D20-A975-42977F2C9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916658" cy="35814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/>
              <a:t>Technique:</a:t>
            </a:r>
          </a:p>
          <a:p>
            <a:r>
              <a:rPr lang="en-US" sz="2800" dirty="0"/>
              <a:t>Linear storytelling</a:t>
            </a:r>
          </a:p>
          <a:p>
            <a:r>
              <a:rPr lang="en-US" sz="2800" dirty="0"/>
              <a:t>Edits storyline for time and </a:t>
            </a:r>
            <a:br>
              <a:rPr lang="en-US" sz="2800" dirty="0"/>
            </a:br>
            <a:r>
              <a:rPr lang="en-US" sz="2800" dirty="0"/>
              <a:t>relevance</a:t>
            </a:r>
          </a:p>
          <a:p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Challenges:</a:t>
            </a:r>
          </a:p>
          <a:p>
            <a:r>
              <a:rPr lang="en-US" sz="2800" dirty="0"/>
              <a:t>Finding thesis</a:t>
            </a:r>
          </a:p>
          <a:p>
            <a:r>
              <a:rPr lang="en-US" sz="2800" dirty="0"/>
              <a:t>Telescoping the narrative span</a:t>
            </a:r>
          </a:p>
          <a:p>
            <a:r>
              <a:rPr lang="en-US" sz="2800" dirty="0"/>
              <a:t>Determining the most sympathetic POV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4A83B9-DBDB-4E74-A694-2F96F282EF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960520">
            <a:off x="7360284" y="1268281"/>
            <a:ext cx="3542177" cy="5307947"/>
          </a:xfrm>
        </p:spPr>
      </p:pic>
    </p:spTree>
    <p:extLst>
      <p:ext uri="{BB962C8B-B14F-4D97-AF65-F5344CB8AC3E}">
        <p14:creationId xmlns:p14="http://schemas.microsoft.com/office/powerpoint/2010/main" val="167349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650F28-7F5E-4017-9909-571209D0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research narrative structures--framed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837B5-728D-4772-B96E-3320ACA5D1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8229" y="2171701"/>
            <a:ext cx="6417520" cy="3891474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19A5B-4A65-4A27-AAA6-7D5626C3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5749" y="1459523"/>
            <a:ext cx="4593528" cy="492369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Atul </a:t>
            </a:r>
            <a:r>
              <a:rPr lang="en-US" sz="2400" dirty="0" err="1"/>
              <a:t>Gwande</a:t>
            </a:r>
            <a:endParaRPr lang="en-US" sz="2400" dirty="0"/>
          </a:p>
          <a:p>
            <a:pPr marL="514350" indent="-514350">
              <a:buAutoNum type="romanUcPeriod"/>
            </a:pPr>
            <a:r>
              <a:rPr lang="en-US" sz="2400" dirty="0"/>
              <a:t>Narrative </a:t>
            </a:r>
            <a:r>
              <a:rPr lang="en-US" sz="2400" dirty="0" err="1"/>
              <a:t>pt</a:t>
            </a:r>
            <a:r>
              <a:rPr lang="en-US" sz="2400" dirty="0"/>
              <a:t> 1 as exposition</a:t>
            </a:r>
          </a:p>
          <a:p>
            <a:pPr marL="514350" indent="-514350">
              <a:buAutoNum type="romanUcPeriod"/>
            </a:pPr>
            <a:r>
              <a:rPr lang="en-US" sz="2400" dirty="0"/>
              <a:t>Researched first act: diagnosis, </a:t>
            </a:r>
            <a:r>
              <a:rPr lang="en-US" sz="2400" dirty="0" err="1"/>
              <a:t>initiatial</a:t>
            </a:r>
            <a:r>
              <a:rPr lang="en-US" sz="2400" dirty="0"/>
              <a:t> treatment, complications</a:t>
            </a:r>
          </a:p>
          <a:p>
            <a:pPr marL="514350" indent="-514350">
              <a:buAutoNum type="romanUcPeriod"/>
            </a:pPr>
            <a:r>
              <a:rPr lang="en-US" sz="2400" dirty="0"/>
              <a:t>Narrative Interlude: second turning point</a:t>
            </a:r>
          </a:p>
          <a:p>
            <a:pPr marL="514350" indent="-514350">
              <a:buAutoNum type="romanUcPeriod"/>
            </a:pPr>
            <a:r>
              <a:rPr lang="en-US" sz="2400" dirty="0"/>
              <a:t>Researched second act: resurrection, climax, resolution</a:t>
            </a:r>
          </a:p>
          <a:p>
            <a:pPr marL="514350" indent="-514350">
              <a:buAutoNum type="romanUcPeriod"/>
            </a:pPr>
            <a:r>
              <a:rPr lang="en-US" sz="2400" dirty="0"/>
              <a:t>Narrative epilogue</a:t>
            </a:r>
          </a:p>
        </p:txBody>
      </p:sp>
    </p:spTree>
    <p:extLst>
      <p:ext uri="{BB962C8B-B14F-4D97-AF65-F5344CB8AC3E}">
        <p14:creationId xmlns:p14="http://schemas.microsoft.com/office/powerpoint/2010/main" val="2427850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4A12-B471-4A6E-87A2-2966870E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research narrative--episodic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8205FB-D98F-4F72-B51E-47F2437BD2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91427">
            <a:off x="1921164" y="1495528"/>
            <a:ext cx="3205017" cy="494033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28E64-35F6-4989-9D04-E4DF13409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694577"/>
            <a:ext cx="4447786" cy="4172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Technique</a:t>
            </a:r>
          </a:p>
          <a:p>
            <a:pPr marL="0" indent="0">
              <a:buNone/>
            </a:pPr>
            <a:r>
              <a:rPr lang="en-US" dirty="0"/>
              <a:t>Three overlapping stories, including the authors </a:t>
            </a:r>
          </a:p>
          <a:p>
            <a:pPr marL="0" indent="0">
              <a:buNone/>
            </a:pPr>
            <a:r>
              <a:rPr lang="en-US" b="1" dirty="0"/>
              <a:t>Challenges:</a:t>
            </a:r>
          </a:p>
          <a:p>
            <a:r>
              <a:rPr lang="en-US" dirty="0"/>
              <a:t>Finding the complementary narratives</a:t>
            </a:r>
          </a:p>
          <a:p>
            <a:r>
              <a:rPr lang="en-US" dirty="0"/>
              <a:t>Determining themes or consistent points to be addressed in each narration</a:t>
            </a:r>
          </a:p>
          <a:p>
            <a:r>
              <a:rPr lang="en-US" dirty="0"/>
              <a:t>Varying POV to give an authentic, full telling of the story.</a:t>
            </a:r>
          </a:p>
        </p:txBody>
      </p:sp>
    </p:spTree>
    <p:extLst>
      <p:ext uri="{BB962C8B-B14F-4D97-AF65-F5344CB8AC3E}">
        <p14:creationId xmlns:p14="http://schemas.microsoft.com/office/powerpoint/2010/main" val="157116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EDAF-611B-4788-8D8D-81F317E8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research narrative structures—embedded in story arch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7E6B339-002D-4A2A-9CB6-897ED665B2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76220" y="1937676"/>
            <a:ext cx="2647211" cy="4077034"/>
          </a:xfr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B535D7-977A-483B-B66A-7656528B0EE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8039637"/>
              </p:ext>
            </p:extLst>
          </p:nvPr>
        </p:nvGraphicFramePr>
        <p:xfrm>
          <a:off x="4431323" y="2286000"/>
          <a:ext cx="6541477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3DF9262-DAEA-43FE-8959-FA98C7AC448B}"/>
              </a:ext>
            </a:extLst>
          </p:cNvPr>
          <p:cNvSpPr txBox="1"/>
          <p:nvPr/>
        </p:nvSpPr>
        <p:spPr>
          <a:xfrm>
            <a:off x="4290000" y="2890918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600" dirty="0">
                <a:solidFill>
                  <a:srgbClr val="FF0000"/>
                </a:solidFill>
              </a:rPr>
              <a:t>Overarching story</a:t>
            </a:r>
            <a:endParaRPr lang="en-US" sz="2800" b="1" kern="1200" spc="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7A374-AF37-45FF-884E-4AACFB04313D}"/>
              </a:ext>
            </a:extLst>
          </p:cNvPr>
          <p:cNvSpPr txBox="1"/>
          <p:nvPr/>
        </p:nvSpPr>
        <p:spPr>
          <a:xfrm>
            <a:off x="845674" y="2028497"/>
            <a:ext cx="35149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Techniques</a:t>
            </a:r>
            <a:r>
              <a:rPr lang="en-US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Core complex narrative for cohesion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Interspersed related stories that bring in other cases or voices</a:t>
            </a:r>
          </a:p>
          <a:p>
            <a:r>
              <a:rPr lang="en-US" sz="2000" b="1" dirty="0"/>
              <a:t>Challenges</a:t>
            </a:r>
            <a:r>
              <a:rPr lang="en-US" sz="2000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Determining a broader thesis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Breaking up main story by “acts”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Inserting the right “side” story at the right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79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8B72-8CEA-4681-AC34-3D632703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6787"/>
            <a:ext cx="9601200" cy="1485900"/>
          </a:xfrm>
        </p:spPr>
        <p:txBody>
          <a:bodyPr/>
          <a:lstStyle/>
          <a:p>
            <a:r>
              <a:rPr lang="en-US" dirty="0"/>
              <a:t>Accessible research narrative structures--threaded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9A3B41-CE18-4FB7-A6C3-D3A14DFD87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460635">
            <a:off x="7877262" y="1779740"/>
            <a:ext cx="2943138" cy="454683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A897F-586F-41E5-A39B-8B7BC4487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2126" y="2435024"/>
            <a:ext cx="4447786" cy="35814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Techniques: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Intertwines personal narrative with other’s POV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Intersections by structure, not necessarily time.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Challenges:</a:t>
            </a:r>
          </a:p>
          <a:p>
            <a:r>
              <a:rPr lang="en-US" dirty="0">
                <a:solidFill>
                  <a:schemeClr val="tx1"/>
                </a:solidFill>
              </a:rPr>
              <a:t>Identifying parallels between the personal and an external story</a:t>
            </a:r>
          </a:p>
          <a:p>
            <a:r>
              <a:rPr lang="en-US" dirty="0">
                <a:solidFill>
                  <a:schemeClr val="tx1"/>
                </a:solidFill>
              </a:rPr>
              <a:t>Reconciling different timelines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2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86FD-4F33-43D8-B1E8-F6474A58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research narrative--entwined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C22F67-7F79-4059-AC83-2D43D9AB3A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5311" y="1638299"/>
            <a:ext cx="3057743" cy="465498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7390A2-C9BD-4610-846A-985A1FDE8B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Techniques</a:t>
            </a:r>
          </a:p>
          <a:p>
            <a:r>
              <a:rPr lang="en-US" dirty="0"/>
              <a:t>Multiple stories (Lacks, Skloot, Deborah, the cells)</a:t>
            </a:r>
          </a:p>
          <a:p>
            <a:r>
              <a:rPr lang="en-US" dirty="0"/>
              <a:t>Shift in focus from Lacks to her daughter</a:t>
            </a:r>
          </a:p>
          <a:p>
            <a:pPr marL="0" indent="0">
              <a:buNone/>
            </a:pPr>
            <a:r>
              <a:rPr lang="en-US" b="1" dirty="0"/>
              <a:t>Challenges</a:t>
            </a:r>
          </a:p>
          <a:p>
            <a:r>
              <a:rPr lang="en-US" dirty="0"/>
              <a:t>Identifying points of view or storylines to include</a:t>
            </a:r>
          </a:p>
          <a:p>
            <a:r>
              <a:rPr lang="en-US" dirty="0"/>
              <a:t>See next slide</a:t>
            </a:r>
          </a:p>
        </p:txBody>
      </p:sp>
    </p:spTree>
    <p:extLst>
      <p:ext uri="{BB962C8B-B14F-4D97-AF65-F5344CB8AC3E}">
        <p14:creationId xmlns:p14="http://schemas.microsoft.com/office/powerpoint/2010/main" val="2970526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BE13-7A2E-45DB-AF90-F387CAC1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Immortal Life of Henrietta Lacks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970B7-7697-4852-93C0-4A8512946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889" y="2285999"/>
            <a:ext cx="9033880" cy="4373545"/>
          </a:xfrm>
        </p:spPr>
      </p:pic>
    </p:spTree>
    <p:extLst>
      <p:ext uri="{BB962C8B-B14F-4D97-AF65-F5344CB8AC3E}">
        <p14:creationId xmlns:p14="http://schemas.microsoft.com/office/powerpoint/2010/main" val="653373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6218-4455-4B9C-92EF-2E16C7BB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challenge research narrative --structured chaos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9E87F-B2D3-40B6-9D13-B40FF80D0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0882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Techniques</a:t>
            </a:r>
          </a:p>
          <a:p>
            <a:r>
              <a:rPr lang="en-US" dirty="0"/>
              <a:t>Multiple storylines</a:t>
            </a:r>
          </a:p>
          <a:p>
            <a:pPr lvl="1"/>
            <a:r>
              <a:rPr lang="en-US" dirty="0"/>
              <a:t>Main lines (basketball, history, city structure)</a:t>
            </a:r>
          </a:p>
          <a:p>
            <a:pPr lvl="1"/>
            <a:r>
              <a:rPr lang="en-US" dirty="0"/>
              <a:t>Foreshadowing (weather)</a:t>
            </a:r>
          </a:p>
          <a:p>
            <a:r>
              <a:rPr lang="en-US" dirty="0"/>
              <a:t>Chaos </a:t>
            </a:r>
          </a:p>
          <a:p>
            <a:pPr marL="0" indent="0">
              <a:buNone/>
            </a:pPr>
            <a:r>
              <a:rPr lang="en-US" dirty="0"/>
              <a:t>Challenges:</a:t>
            </a:r>
          </a:p>
          <a:p>
            <a:r>
              <a:rPr lang="en-US" dirty="0"/>
              <a:t>Managing the storylines &amp; characters</a:t>
            </a:r>
          </a:p>
          <a:p>
            <a:r>
              <a:rPr lang="en-US" dirty="0"/>
              <a:t>Cohesion</a:t>
            </a:r>
          </a:p>
          <a:p>
            <a:pPr lvl="1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43CB9A-C2DE-4541-BE0C-F41C8CC98C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2000" y="1606189"/>
            <a:ext cx="3158836" cy="4768055"/>
          </a:xfrm>
        </p:spPr>
      </p:pic>
    </p:spTree>
    <p:extLst>
      <p:ext uri="{BB962C8B-B14F-4D97-AF65-F5344CB8AC3E}">
        <p14:creationId xmlns:p14="http://schemas.microsoft.com/office/powerpoint/2010/main" val="47745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0C79F-F401-4B8A-9320-854FA295A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57" y="214269"/>
            <a:ext cx="9168862" cy="64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5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8DD1-DE7C-4D52-908C-2ADF62FF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to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A9D0-1035-4685-92B4-006ACB102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Modern ideas of narration often come to us, for better or worse, from the expressivist school of thought, and are often used as a first assignment to “bridge” students into college writing. (starting with self and source and moving outward)</a:t>
            </a:r>
          </a:p>
          <a:p>
            <a:pPr lvl="0"/>
            <a:r>
              <a:rPr lang="en-US" dirty="0"/>
              <a:t>Many have rejected </a:t>
            </a:r>
            <a:r>
              <a:rPr lang="en-US" dirty="0" err="1"/>
              <a:t>expressivism</a:t>
            </a:r>
            <a:r>
              <a:rPr lang="en-US" dirty="0"/>
              <a:t>, in part because of confessional writing.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5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66AC-EAC1-452D-913F-68C2CD59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Narratives do more than tell the expressive tale.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99AD-A237-4F80-A771-A849A0854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Narrative inquiry builds meaning from multiple texts—academic, personal, nonlinguistic, etc.</a:t>
            </a:r>
          </a:p>
          <a:p>
            <a:pPr lvl="0"/>
            <a:r>
              <a:rPr lang="en-US" dirty="0"/>
              <a:t>Narratives are constructed from discrete points of information or data that is complex to make the information meaningful, as in histories or even data analysis and assessment narratives</a:t>
            </a:r>
          </a:p>
          <a:p>
            <a:pPr lvl="0"/>
            <a:r>
              <a:rPr lang="en-US" dirty="0"/>
              <a:t>In academics we particularly construct and analyze narratives we hope to interrogate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1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2605-1FBA-4E02-816A-9936F30D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teach academic narratives in FYC?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8EDD8-6561-4103-95D1-4D3A0596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1045932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 our discipline, we analyze and construct narratives</a:t>
            </a:r>
          </a:p>
          <a:p>
            <a:pPr>
              <a:buFont typeface="Franklin Gothic Book" panose="020B0503020102020204" pitchFamily="34" charset="0"/>
              <a:buChar char="-"/>
            </a:pPr>
            <a:r>
              <a:rPr lang="en-US" sz="2800" dirty="0"/>
              <a:t>To Challenge: “the Harvard narrative”</a:t>
            </a:r>
          </a:p>
          <a:p>
            <a:pPr>
              <a:buFont typeface="Franklin Gothic Book" panose="020B0503020102020204" pitchFamily="34" charset="0"/>
              <a:buChar char="-"/>
            </a:pPr>
            <a:r>
              <a:rPr lang="en-US" sz="2800" dirty="0"/>
              <a:t>To Critique: “the racial difference narrative”</a:t>
            </a:r>
          </a:p>
          <a:p>
            <a:pPr>
              <a:buFont typeface="Franklin Gothic Book" panose="020B0503020102020204" pitchFamily="34" charset="0"/>
              <a:buChar char="-"/>
            </a:pPr>
            <a:r>
              <a:rPr lang="en-US" sz="2800" dirty="0"/>
              <a:t>To Give Meaning: “the assessment narrative”</a:t>
            </a:r>
          </a:p>
          <a:p>
            <a:pPr>
              <a:buFont typeface="Franklin Gothic Book" panose="020B0503020102020204" pitchFamily="34" charset="0"/>
              <a:buChar char="-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do we teach FYC students when it comes to narration?</a:t>
            </a:r>
          </a:p>
        </p:txBody>
      </p:sp>
    </p:spTree>
    <p:extLst>
      <p:ext uri="{BB962C8B-B14F-4D97-AF65-F5344CB8AC3E}">
        <p14:creationId xmlns:p14="http://schemas.microsoft.com/office/powerpoint/2010/main" val="119823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17FA4-D47E-4BC0-AC50-441016E89E7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1406768"/>
            <a:ext cx="9921240" cy="50503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EC96CB-21F5-466C-AE3E-90F4F8DF73B2}"/>
              </a:ext>
            </a:extLst>
          </p:cNvPr>
          <p:cNvSpPr txBox="1"/>
          <p:nvPr/>
        </p:nvSpPr>
        <p:spPr>
          <a:xfrm>
            <a:off x="1674054" y="492367"/>
            <a:ext cx="959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Even in 2018, when it comes to narrative, expressivists reign</a:t>
            </a:r>
            <a:r>
              <a:rPr lang="en-US" sz="3200" dirty="0"/>
              <a:t>. 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7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82F1-709D-4643-9D29-06742C007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092" y="1788453"/>
            <a:ext cx="9537896" cy="2474057"/>
          </a:xfrm>
        </p:spPr>
        <p:txBody>
          <a:bodyPr/>
          <a:lstStyle/>
          <a:p>
            <a:pPr algn="l"/>
            <a:br>
              <a:rPr lang="en-US" sz="3200" cap="none" dirty="0"/>
            </a:br>
            <a:r>
              <a:rPr lang="en-US" sz="3200" cap="none" dirty="0"/>
              <a:t>“The hero of the story is a narrative itself. . . . Narrative is there to help us ‘compose’ ourselves when we meet difficulty or loss. It is there to ground abstract ideas, to help us see the pattern in a set of numerical data, to illuminate the human consequences of political action. It is home base.”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72E71-257E-4ADA-8B69-49CE05ED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4518987"/>
            <a:ext cx="6831673" cy="1086237"/>
          </a:xfrm>
        </p:spPr>
        <p:txBody>
          <a:bodyPr>
            <a:normAutofit/>
          </a:bodyPr>
          <a:lstStyle/>
          <a:p>
            <a:pPr algn="r"/>
            <a:r>
              <a:rPr lang="en-US" sz="2400" dirty="0"/>
              <a:t>Tom Newkirk, </a:t>
            </a:r>
            <a:r>
              <a:rPr lang="en-US" sz="2400" i="1" dirty="0"/>
              <a:t>Minds Made for Stories: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2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BB2C-34B7-4189-8D3D-B9650018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Narration is a pattern that can be embellished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146A4F9-1791-4BFC-A4DB-3F2E8D13F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109" y="1874842"/>
            <a:ext cx="6308436" cy="4732866"/>
          </a:xfrm>
        </p:spPr>
      </p:pic>
    </p:spTree>
    <p:extLst>
      <p:ext uri="{BB962C8B-B14F-4D97-AF65-F5344CB8AC3E}">
        <p14:creationId xmlns:p14="http://schemas.microsoft.com/office/powerpoint/2010/main" val="3198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5D90-AB02-48A3-BC0A-19373E40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students are more immersed in complex stories and </a:t>
            </a:r>
            <a:r>
              <a:rPr lang="en-US" dirty="0" err="1"/>
              <a:t>storyworlds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64657A-8304-467A-B153-B528549F8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981" y="2285999"/>
            <a:ext cx="6899563" cy="433314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3E50D8-D86C-4590-987D-47B04E379DD2}"/>
              </a:ext>
            </a:extLst>
          </p:cNvPr>
          <p:cNvSpPr txBox="1"/>
          <p:nvPr/>
        </p:nvSpPr>
        <p:spPr>
          <a:xfrm>
            <a:off x="9716655" y="2632364"/>
            <a:ext cx="2002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Steven Johnson’s </a:t>
            </a:r>
            <a:r>
              <a:rPr lang="en-US" i="1" dirty="0"/>
              <a:t>Everything Bad is Good for You: How Today’s Pop Culture is Actually Making Us Smarter, </a:t>
            </a:r>
            <a:r>
              <a:rPr lang="en-US" dirty="0"/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177750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665A5-EA85-4115-A4AA-30CCF068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17E5-CB50-4453-9843-8D9B9DBCF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with telescoping</a:t>
            </a:r>
          </a:p>
          <a:p>
            <a:r>
              <a:rPr lang="en-US" dirty="0"/>
              <a:t>Framed</a:t>
            </a:r>
          </a:p>
          <a:p>
            <a:r>
              <a:rPr lang="en-US" dirty="0"/>
              <a:t>Episodic</a:t>
            </a:r>
          </a:p>
          <a:p>
            <a:r>
              <a:rPr lang="en-US" dirty="0"/>
              <a:t>Embedded</a:t>
            </a:r>
          </a:p>
          <a:p>
            <a:r>
              <a:rPr lang="en-US" dirty="0"/>
              <a:t>Parallel</a:t>
            </a:r>
          </a:p>
          <a:p>
            <a:r>
              <a:rPr lang="en-US" dirty="0"/>
              <a:t>Entwined </a:t>
            </a:r>
          </a:p>
          <a:p>
            <a:r>
              <a:rPr lang="en-US" dirty="0"/>
              <a:t>Structured chaos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7050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7146AD8018714DAA3E32B3955FCB09" ma:contentTypeVersion="13" ma:contentTypeDescription="Create a new document." ma:contentTypeScope="" ma:versionID="2e596cef01a8eabcc17e31b8a6d23147">
  <xsd:schema xmlns:xsd="http://www.w3.org/2001/XMLSchema" xmlns:xs="http://www.w3.org/2001/XMLSchema" xmlns:p="http://schemas.microsoft.com/office/2006/metadata/properties" xmlns:ns3="db32240b-b49d-46f4-989d-cc1a133a1077" xmlns:ns4="c3747e05-7a0d-4714-a7d9-ff3435d6b077" targetNamespace="http://schemas.microsoft.com/office/2006/metadata/properties" ma:root="true" ma:fieldsID="7f5ba07b0d320b2ff9ab50ef9a5e9d3d" ns3:_="" ns4:_="">
    <xsd:import namespace="db32240b-b49d-46f4-989d-cc1a133a1077"/>
    <xsd:import namespace="c3747e05-7a0d-4714-a7d9-ff3435d6b0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2240b-b49d-46f4-989d-cc1a133a1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47e05-7a0d-4714-a7d9-ff3435d6b07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8AF639-011C-4BB7-A43F-86978F9213B3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3747e05-7a0d-4714-a7d9-ff3435d6b077"/>
    <ds:schemaRef ds:uri="http://purl.org/dc/terms/"/>
    <ds:schemaRef ds:uri="db32240b-b49d-46f4-989d-cc1a133a107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97A3EA-3445-4541-854D-6DD926A292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526170-E0A9-434C-98CA-268764722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32240b-b49d-46f4-989d-cc1a133a1077"/>
    <ds:schemaRef ds:uri="c3747e05-7a0d-4714-a7d9-ff3435d6b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509</TotalTime>
  <Words>648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Franklin Gothic Book</vt:lpstr>
      <vt:lpstr>Wingdings</vt:lpstr>
      <vt:lpstr>Crop</vt:lpstr>
      <vt:lpstr>“Humans are creatures of story, so story touches nearly every aspect of our lives”  – Jonathan Gottschall, The Storytelling Animal</vt:lpstr>
      <vt:lpstr>Resistance to narrative</vt:lpstr>
      <vt:lpstr>Narratives do more than tell the expressive tale. </vt:lpstr>
      <vt:lpstr>Do we teach academic narratives in FYC?</vt:lpstr>
      <vt:lpstr>PowerPoint Presentation</vt:lpstr>
      <vt:lpstr> “The hero of the story is a narrative itself. . . . Narrative is there to help us ‘compose’ ourselves when we meet difficulty or loss. It is there to ground abstract ideas, to help us see the pattern in a set of numerical data, to illuminate the human consequences of political action. It is home base.”</vt:lpstr>
      <vt:lpstr>Narration is a pattern that can be embellished</vt:lpstr>
      <vt:lpstr>Our students are more immersed in complex stories and storyworlds</vt:lpstr>
      <vt:lpstr>Narrative patterns</vt:lpstr>
      <vt:lpstr>EM Forster famously distinguished story from plot: </vt:lpstr>
      <vt:lpstr>Accessible research narrative structures--linear</vt:lpstr>
      <vt:lpstr>Accessible research narrative structures--framed</vt:lpstr>
      <vt:lpstr>Accessible research narrative--episodic</vt:lpstr>
      <vt:lpstr>Accessible research narrative structures—embedded in story arch</vt:lpstr>
      <vt:lpstr>Accessible research narrative structures--threaded</vt:lpstr>
      <vt:lpstr>Challenge research narrative--entwined</vt:lpstr>
      <vt:lpstr>The Immortal Life of Henrietta Lacks</vt:lpstr>
      <vt:lpstr>Extreme challenge research narrative --structured chaos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hero of the story is a narrative itself. . . . Narrative is there to help us ‘compose’ ourselves when we meet difficulty or loss. It is there to ground abstract ideas, to help us see the pattern in a set of numerical data, to illuminate the human consequences of political action. It is home base.”</dc:title>
  <dc:creator>Maureen Fitzpatrick</dc:creator>
  <cp:lastModifiedBy>Maureen Fitzpatrick</cp:lastModifiedBy>
  <cp:revision>20</cp:revision>
  <dcterms:created xsi:type="dcterms:W3CDTF">2018-04-18T03:37:08Z</dcterms:created>
  <dcterms:modified xsi:type="dcterms:W3CDTF">2019-10-14T18:23:15Z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0x0101003C7146AD8018714DAA3E32B3955FCB09</vt:lpwstr>
  </property>
</Properties>
</file>