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4" r:id="rId3"/>
    <p:sldId id="280" r:id="rId4"/>
    <p:sldId id="281" r:id="rId5"/>
    <p:sldId id="275" r:id="rId6"/>
    <p:sldId id="260" r:id="rId7"/>
    <p:sldId id="259" r:id="rId8"/>
    <p:sldId id="257" r:id="rId9"/>
    <p:sldId id="261" r:id="rId10"/>
    <p:sldId id="265" r:id="rId11"/>
    <p:sldId id="276" r:id="rId12"/>
    <p:sldId id="277" r:id="rId13"/>
    <p:sldId id="278" r:id="rId14"/>
    <p:sldId id="263" r:id="rId15"/>
    <p:sldId id="264" r:id="rId16"/>
    <p:sldId id="273" r:id="rId17"/>
    <p:sldId id="282" r:id="rId18"/>
    <p:sldId id="279" r:id="rId19"/>
    <p:sldId id="283" r:id="rId20"/>
    <p:sldId id="286" r:id="rId21"/>
    <p:sldId id="285" r:id="rId22"/>
    <p:sldId id="287" r:id="rId23"/>
    <p:sldId id="291" r:id="rId24"/>
    <p:sldId id="289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3" autoAdjust="0"/>
    <p:restoredTop sz="86540" autoAdjust="0"/>
  </p:normalViewPr>
  <p:slideViewPr>
    <p:cSldViewPr snapToGrid="0">
      <p:cViewPr>
        <p:scale>
          <a:sx n="87" d="100"/>
          <a:sy n="87" d="100"/>
        </p:scale>
        <p:origin x="64" y="2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WorkshopDatasetsExercise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WorkshopDatasetsExercise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WorkshopDatasetsExercise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Average - Rubric Scores</a:t>
            </a:r>
            <a:r>
              <a:rPr lang="en-US" baseline="0"/>
              <a:t> across Sections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RawDataRubric!$B$47:$F$47</c:f>
              <c:strCache>
                <c:ptCount val="5"/>
                <c:pt idx="0">
                  <c:v>Explanation of Issues</c:v>
                </c:pt>
                <c:pt idx="1">
                  <c:v>Evidence</c:v>
                </c:pt>
                <c:pt idx="2">
                  <c:v>Influence of Context &amp; Assumptions</c:v>
                </c:pt>
                <c:pt idx="3">
                  <c:v>Student's Position</c:v>
                </c:pt>
                <c:pt idx="4">
                  <c:v>Conclusions &amp; Related Outcomes</c:v>
                </c:pt>
              </c:strCache>
            </c:strRef>
          </c:cat>
          <c:val>
            <c:numRef>
              <c:f>RawDataRubric!$B$48:$F$48</c:f>
              <c:numCache>
                <c:formatCode>0.00</c:formatCode>
                <c:ptCount val="5"/>
                <c:pt idx="0">
                  <c:v>2.8666666666666667</c:v>
                </c:pt>
                <c:pt idx="1">
                  <c:v>2.7333333333333334</c:v>
                </c:pt>
                <c:pt idx="2">
                  <c:v>2.5</c:v>
                </c:pt>
                <c:pt idx="3">
                  <c:v>3</c:v>
                </c:pt>
                <c:pt idx="4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3107952"/>
        <c:axId val="363110304"/>
      </c:barChart>
      <c:catAx>
        <c:axId val="363107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3110304"/>
        <c:crosses val="autoZero"/>
        <c:auto val="1"/>
        <c:lblAlgn val="ctr"/>
        <c:lblOffset val="100"/>
        <c:noMultiLvlLbl val="0"/>
      </c:catAx>
      <c:valAx>
        <c:axId val="36311030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363107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Average - Rubric Scores</a:t>
            </a:r>
            <a:r>
              <a:rPr lang="en-US" baseline="0"/>
              <a:t> across Sections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RawDataRubric!$B$47:$F$47</c:f>
              <c:strCache>
                <c:ptCount val="5"/>
                <c:pt idx="0">
                  <c:v>Explanation of Issues</c:v>
                </c:pt>
                <c:pt idx="1">
                  <c:v>Evidence</c:v>
                </c:pt>
                <c:pt idx="2">
                  <c:v>Influence of Context &amp; Assumptions</c:v>
                </c:pt>
                <c:pt idx="3">
                  <c:v>Student's Position</c:v>
                </c:pt>
                <c:pt idx="4">
                  <c:v>Conclusions &amp; Related Outcomes</c:v>
                </c:pt>
              </c:strCache>
            </c:strRef>
          </c:cat>
          <c:val>
            <c:numRef>
              <c:f>RawDataRubric!$B$48:$F$48</c:f>
              <c:numCache>
                <c:formatCode>0.00</c:formatCode>
                <c:ptCount val="5"/>
                <c:pt idx="0">
                  <c:v>2.8666666666666667</c:v>
                </c:pt>
                <c:pt idx="1">
                  <c:v>2.7333333333333334</c:v>
                </c:pt>
                <c:pt idx="2">
                  <c:v>2.5</c:v>
                </c:pt>
                <c:pt idx="3">
                  <c:v>3</c:v>
                </c:pt>
                <c:pt idx="4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3108736"/>
        <c:axId val="363108344"/>
      </c:barChart>
      <c:catAx>
        <c:axId val="363108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3108344"/>
        <c:crosses val="autoZero"/>
        <c:auto val="1"/>
        <c:lblAlgn val="ctr"/>
        <c:lblOffset val="100"/>
        <c:noMultiLvlLbl val="0"/>
      </c:catAx>
      <c:valAx>
        <c:axId val="363108344"/>
        <c:scaling>
          <c:orientation val="minMax"/>
          <c:max val="5"/>
          <c:min val="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363108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Percentage Improvement</a:t>
            </a:r>
            <a:r>
              <a:rPr lang="en-US" baseline="0"/>
              <a:t> Per Chapter</a:t>
            </a:r>
            <a:endParaRPr lang="en-US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AY11-12</c:v>
          </c:tx>
          <c:invertIfNegative val="0"/>
          <c:cat>
            <c:strLit>
              <c:ptCount val="8"/>
              <c:pt idx="0">
                <c:v>Chapter 1 </c:v>
              </c:pt>
              <c:pt idx="1">
                <c:v>Chapter 2</c:v>
              </c:pt>
              <c:pt idx="2">
                <c:v>Chapter 3</c:v>
              </c:pt>
              <c:pt idx="3">
                <c:v>Chapter 4</c:v>
              </c:pt>
              <c:pt idx="4">
                <c:v>Chapter 5</c:v>
              </c:pt>
              <c:pt idx="5">
                <c:v>Chapter 6</c:v>
              </c:pt>
              <c:pt idx="6">
                <c:v>Chapter 7</c:v>
              </c:pt>
              <c:pt idx="7">
                <c:v>Chapter 8</c:v>
              </c:pt>
            </c:strLit>
          </c:cat>
          <c:val>
            <c:numLit>
              <c:formatCode>General</c:formatCode>
              <c:ptCount val="8"/>
              <c:pt idx="0">
                <c:v>0.24</c:v>
              </c:pt>
              <c:pt idx="1">
                <c:v>0.28999999999999898</c:v>
              </c:pt>
              <c:pt idx="2">
                <c:v>0.21</c:v>
              </c:pt>
              <c:pt idx="3">
                <c:v>0.12</c:v>
              </c:pt>
              <c:pt idx="4">
                <c:v>0.38</c:v>
              </c:pt>
              <c:pt idx="5">
                <c:v>0.37</c:v>
              </c:pt>
              <c:pt idx="6">
                <c:v>0.26</c:v>
              </c:pt>
              <c:pt idx="7">
                <c:v>0.19</c:v>
              </c:pt>
            </c:numLit>
          </c:val>
        </c:ser>
        <c:ser>
          <c:idx val="1"/>
          <c:order val="1"/>
          <c:tx>
            <c:v>AY12-13</c:v>
          </c:tx>
          <c:invertIfNegative val="0"/>
          <c:cat>
            <c:strLit>
              <c:ptCount val="8"/>
              <c:pt idx="0">
                <c:v>Chapter 1 </c:v>
              </c:pt>
              <c:pt idx="1">
                <c:v>Chapter 2</c:v>
              </c:pt>
              <c:pt idx="2">
                <c:v>Chapter 3</c:v>
              </c:pt>
              <c:pt idx="3">
                <c:v>Chapter 4</c:v>
              </c:pt>
              <c:pt idx="4">
                <c:v>Chapter 5</c:v>
              </c:pt>
              <c:pt idx="5">
                <c:v>Chapter 6</c:v>
              </c:pt>
              <c:pt idx="6">
                <c:v>Chapter 7</c:v>
              </c:pt>
              <c:pt idx="7">
                <c:v>Chapter 8</c:v>
              </c:pt>
            </c:strLit>
          </c:cat>
          <c:val>
            <c:numLit>
              <c:formatCode>General</c:formatCode>
              <c:ptCount val="8"/>
              <c:pt idx="0">
                <c:v>0.28999999999999898</c:v>
              </c:pt>
              <c:pt idx="1">
                <c:v>0.24</c:v>
              </c:pt>
              <c:pt idx="2">
                <c:v>0.19</c:v>
              </c:pt>
              <c:pt idx="3">
                <c:v>0.12</c:v>
              </c:pt>
              <c:pt idx="4">
                <c:v>0.48</c:v>
              </c:pt>
              <c:pt idx="5">
                <c:v>0.43</c:v>
              </c:pt>
              <c:pt idx="6">
                <c:v>0.24</c:v>
              </c:pt>
              <c:pt idx="7">
                <c:v>0.17</c:v>
              </c:pt>
            </c:numLit>
          </c:val>
        </c:ser>
        <c:ser>
          <c:idx val="2"/>
          <c:order val="2"/>
          <c:tx>
            <c:v>AY13-14</c:v>
          </c:tx>
          <c:invertIfNegative val="0"/>
          <c:cat>
            <c:strLit>
              <c:ptCount val="8"/>
              <c:pt idx="0">
                <c:v>Chapter 1 </c:v>
              </c:pt>
              <c:pt idx="1">
                <c:v>Chapter 2</c:v>
              </c:pt>
              <c:pt idx="2">
                <c:v>Chapter 3</c:v>
              </c:pt>
              <c:pt idx="3">
                <c:v>Chapter 4</c:v>
              </c:pt>
              <c:pt idx="4">
                <c:v>Chapter 5</c:v>
              </c:pt>
              <c:pt idx="5">
                <c:v>Chapter 6</c:v>
              </c:pt>
              <c:pt idx="6">
                <c:v>Chapter 7</c:v>
              </c:pt>
              <c:pt idx="7">
                <c:v>Chapter 8</c:v>
              </c:pt>
            </c:strLit>
          </c:cat>
          <c:val>
            <c:numLit>
              <c:formatCode>General</c:formatCode>
              <c:ptCount val="8"/>
              <c:pt idx="0">
                <c:v>0.27</c:v>
              </c:pt>
              <c:pt idx="1">
                <c:v>0.25</c:v>
              </c:pt>
              <c:pt idx="2">
                <c:v>0.19</c:v>
              </c:pt>
              <c:pt idx="3">
                <c:v>0.12</c:v>
              </c:pt>
              <c:pt idx="4">
                <c:v>0.39</c:v>
              </c:pt>
              <c:pt idx="5">
                <c:v>0.42</c:v>
              </c:pt>
              <c:pt idx="6">
                <c:v>0.28000000000000003</c:v>
              </c:pt>
              <c:pt idx="7">
                <c:v>0.18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3111480"/>
        <c:axId val="363111088"/>
      </c:barChart>
      <c:catAx>
        <c:axId val="363111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3111088"/>
        <c:crosses val="autoZero"/>
        <c:auto val="1"/>
        <c:lblAlgn val="ctr"/>
        <c:lblOffset val="100"/>
        <c:noMultiLvlLbl val="0"/>
      </c:catAx>
      <c:valAx>
        <c:axId val="363111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63111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'F2.1'!$B$3</c:f>
          <c:strCache>
            <c:ptCount val="1"/>
            <c:pt idx="0">
              <c:v>Fig. 2.1: Ruffalo Noel-Levitz SSI-Effectiveness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092141317580964"/>
          <c:y val="0.10127238848449503"/>
          <c:w val="0.5954884237141651"/>
          <c:h val="0.59737146587796308"/>
        </c:manualLayout>
      </c:layout>
      <c:lineChart>
        <c:grouping val="standard"/>
        <c:varyColors val="0"/>
        <c:ser>
          <c:idx val="0"/>
          <c:order val="0"/>
          <c:tx>
            <c:strRef>
              <c:f>'F2.1'!$B$5</c:f>
              <c:strCache>
                <c:ptCount val="1"/>
                <c:pt idx="0">
                  <c:v>Instructional Effectiveness</c:v>
                </c:pt>
              </c:strCache>
            </c:strRef>
          </c:tx>
          <c:spPr>
            <a:ln w="28575" cap="rnd">
              <a:solidFill>
                <a:srgbClr val="00748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488"/>
              </a:solidFill>
              <a:ln w="9525">
                <a:solidFill>
                  <a:srgbClr val="007488"/>
                </a:solidFill>
              </a:ln>
              <a:effectLst/>
            </c:spPr>
          </c:marker>
          <c:cat>
            <c:strRef>
              <c:f>'F2.1'!$C$4:$G$4</c:f>
              <c:strCache>
                <c:ptCount val="4"/>
                <c:pt idx="0">
                  <c:v>SP12</c:v>
                </c:pt>
                <c:pt idx="1">
                  <c:v>SP14</c:v>
                </c:pt>
                <c:pt idx="2">
                  <c:v>SP15</c:v>
                </c:pt>
                <c:pt idx="3">
                  <c:v>SP16</c:v>
                </c:pt>
              </c:strCache>
            </c:strRef>
          </c:cat>
          <c:val>
            <c:numRef>
              <c:f>'F2.1'!$C$5:$G$5</c:f>
              <c:numCache>
                <c:formatCode>0.00</c:formatCode>
                <c:ptCount val="4"/>
                <c:pt idx="0">
                  <c:v>5.51</c:v>
                </c:pt>
                <c:pt idx="1">
                  <c:v>5.54</c:v>
                </c:pt>
                <c:pt idx="2">
                  <c:v>5.72</c:v>
                </c:pt>
                <c:pt idx="3">
                  <c:v>5.71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8A-4F74-AC6C-F39D1677434D}"/>
            </c:ext>
          </c:extLst>
        </c:ser>
        <c:ser>
          <c:idx val="1"/>
          <c:order val="1"/>
          <c:tx>
            <c:strRef>
              <c:f>'F2.1'!$B$6</c:f>
              <c:strCache>
                <c:ptCount val="1"/>
                <c:pt idx="0">
                  <c:v>National (50th %ile)</c:v>
                </c:pt>
              </c:strCache>
            </c:strRef>
          </c:tx>
          <c:spPr>
            <a:ln w="28575" cap="rnd">
              <a:solidFill>
                <a:srgbClr val="007488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'F2.1'!$C$4:$G$4</c:f>
              <c:strCache>
                <c:ptCount val="4"/>
                <c:pt idx="0">
                  <c:v>SP12</c:v>
                </c:pt>
                <c:pt idx="1">
                  <c:v>SP14</c:v>
                </c:pt>
                <c:pt idx="2">
                  <c:v>SP15</c:v>
                </c:pt>
                <c:pt idx="3">
                  <c:v>SP16</c:v>
                </c:pt>
              </c:strCache>
            </c:strRef>
          </c:cat>
          <c:val>
            <c:numRef>
              <c:f>'F2.1'!$C$6:$G$6</c:f>
              <c:numCache>
                <c:formatCode>0.00</c:formatCode>
                <c:ptCount val="4"/>
                <c:pt idx="0">
                  <c:v>5.44</c:v>
                </c:pt>
                <c:pt idx="1">
                  <c:v>5.51</c:v>
                </c:pt>
                <c:pt idx="2">
                  <c:v>5.54</c:v>
                </c:pt>
                <c:pt idx="3">
                  <c:v>5.58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78A-4F74-AC6C-F39D1677434D}"/>
            </c:ext>
          </c:extLst>
        </c:ser>
        <c:ser>
          <c:idx val="2"/>
          <c:order val="2"/>
          <c:tx>
            <c:strRef>
              <c:f>'F2.1'!$B$7</c:f>
              <c:strCache>
                <c:ptCount val="1"/>
                <c:pt idx="0">
                  <c:v>Registration Effectiveness</c:v>
                </c:pt>
              </c:strCache>
            </c:strRef>
          </c:tx>
          <c:spPr>
            <a:ln w="28575" cap="rnd">
              <a:solidFill>
                <a:srgbClr val="BED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ED600"/>
              </a:solidFill>
              <a:ln w="9525">
                <a:solidFill>
                  <a:srgbClr val="BED600"/>
                </a:solidFill>
              </a:ln>
              <a:effectLst/>
            </c:spPr>
          </c:marker>
          <c:cat>
            <c:strRef>
              <c:f>'F2.1'!$C$4:$G$4</c:f>
              <c:strCache>
                <c:ptCount val="4"/>
                <c:pt idx="0">
                  <c:v>SP12</c:v>
                </c:pt>
                <c:pt idx="1">
                  <c:v>SP14</c:v>
                </c:pt>
                <c:pt idx="2">
                  <c:v>SP15</c:v>
                </c:pt>
                <c:pt idx="3">
                  <c:v>SP16</c:v>
                </c:pt>
              </c:strCache>
            </c:strRef>
          </c:cat>
          <c:val>
            <c:numRef>
              <c:f>'F2.1'!$C$7:$G$7</c:f>
              <c:numCache>
                <c:formatCode>0.00</c:formatCode>
                <c:ptCount val="4"/>
                <c:pt idx="0">
                  <c:v>5.51</c:v>
                </c:pt>
                <c:pt idx="1">
                  <c:v>5.61</c:v>
                </c:pt>
                <c:pt idx="2">
                  <c:v>5.82</c:v>
                </c:pt>
                <c:pt idx="3">
                  <c:v>5.78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78A-4F74-AC6C-F39D1677434D}"/>
            </c:ext>
          </c:extLst>
        </c:ser>
        <c:ser>
          <c:idx val="3"/>
          <c:order val="3"/>
          <c:tx>
            <c:strRef>
              <c:f>'F2.1'!$B$8</c:f>
              <c:strCache>
                <c:ptCount val="1"/>
                <c:pt idx="0">
                  <c:v>National (50th %ile)</c:v>
                </c:pt>
              </c:strCache>
            </c:strRef>
          </c:tx>
          <c:spPr>
            <a:ln w="28575" cap="rnd">
              <a:solidFill>
                <a:srgbClr val="BED6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'F2.1'!$C$4:$G$4</c:f>
              <c:strCache>
                <c:ptCount val="4"/>
                <c:pt idx="0">
                  <c:v>SP12</c:v>
                </c:pt>
                <c:pt idx="1">
                  <c:v>SP14</c:v>
                </c:pt>
                <c:pt idx="2">
                  <c:v>SP15</c:v>
                </c:pt>
                <c:pt idx="3">
                  <c:v>SP16</c:v>
                </c:pt>
              </c:strCache>
            </c:strRef>
          </c:cat>
          <c:val>
            <c:numRef>
              <c:f>'F2.1'!$C$8:$G$8</c:f>
              <c:numCache>
                <c:formatCode>0.00</c:formatCode>
                <c:ptCount val="4"/>
                <c:pt idx="0">
                  <c:v>5.46</c:v>
                </c:pt>
                <c:pt idx="1">
                  <c:v>5.53</c:v>
                </c:pt>
                <c:pt idx="2">
                  <c:v>5.57</c:v>
                </c:pt>
                <c:pt idx="3">
                  <c:v>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78A-4F74-AC6C-F39D16774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112656"/>
        <c:axId val="363112264"/>
      </c:lineChart>
      <c:catAx>
        <c:axId val="36311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3112264"/>
        <c:crossesAt val="0"/>
        <c:auto val="1"/>
        <c:lblAlgn val="ctr"/>
        <c:lblOffset val="100"/>
        <c:noMultiLvlLbl val="0"/>
      </c:catAx>
      <c:valAx>
        <c:axId val="363112264"/>
        <c:scaling>
          <c:orientation val="minMax"/>
          <c:max val="6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'F2.1'!$B$4</c:f>
              <c:strCache>
                <c:ptCount val="1"/>
                <c:pt idx="0">
                  <c:v>Satisfaction (1 low…7 high)</c:v>
                </c:pt>
              </c:strCache>
            </c:strRef>
          </c:tx>
          <c:layout>
            <c:manualLayout>
              <c:xMode val="edge"/>
              <c:yMode val="edge"/>
              <c:x val="9.90175818581078E-2"/>
              <c:y val="0.161572891956757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3112656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'F2.11'!$B$3</c:f>
          <c:strCache>
            <c:ptCount val="1"/>
            <c:pt idx="0">
              <c:v>Fig. 2.11: Foundation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'F2.11'!$B$5</c:f>
              <c:strCache>
                <c:ptCount val="1"/>
                <c:pt idx="0">
                  <c:v>Scholarships</c:v>
                </c:pt>
              </c:strCache>
            </c:strRef>
          </c:tx>
          <c:spPr>
            <a:ln w="28575" cap="rnd">
              <a:solidFill>
                <a:srgbClr val="0094B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4B3"/>
              </a:solidFill>
              <a:ln w="9525">
                <a:solidFill>
                  <a:srgbClr val="0094B3"/>
                </a:solidFill>
              </a:ln>
              <a:effectLst/>
            </c:spPr>
          </c:marker>
          <c:cat>
            <c:strRef>
              <c:f>'F2.11'!$C$4:$G$4</c:f>
              <c:strCache>
                <c:ptCount val="5"/>
                <c:pt idx="0">
                  <c:v>AY12</c:v>
                </c:pt>
                <c:pt idx="1">
                  <c:v>AY13</c:v>
                </c:pt>
                <c:pt idx="2">
                  <c:v>AY14</c:v>
                </c:pt>
                <c:pt idx="3">
                  <c:v>AY15</c:v>
                </c:pt>
                <c:pt idx="4">
                  <c:v>AY16</c:v>
                </c:pt>
              </c:strCache>
            </c:strRef>
          </c:cat>
          <c:val>
            <c:numRef>
              <c:f>'F2.11'!$C$5:$G$5</c:f>
              <c:numCache>
                <c:formatCode>_("$"* #,##0_);_("$"* \(#,##0\);_("$"* "-"??_);_(@_)</c:formatCode>
                <c:ptCount val="5"/>
                <c:pt idx="0">
                  <c:v>775363</c:v>
                </c:pt>
                <c:pt idx="1">
                  <c:v>963000</c:v>
                </c:pt>
                <c:pt idx="2">
                  <c:v>1049432</c:v>
                </c:pt>
                <c:pt idx="3">
                  <c:v>1077373</c:v>
                </c:pt>
                <c:pt idx="4">
                  <c:v>1108447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45-4280-A167-C0466CC724C8}"/>
            </c:ext>
          </c:extLst>
        </c:ser>
        <c:ser>
          <c:idx val="1"/>
          <c:order val="1"/>
          <c:tx>
            <c:strRef>
              <c:f>'F2.11'!$B$6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'F2.11'!$C$4:$G$4</c:f>
              <c:strCache>
                <c:ptCount val="5"/>
                <c:pt idx="0">
                  <c:v>AY12</c:v>
                </c:pt>
                <c:pt idx="1">
                  <c:v>AY13</c:v>
                </c:pt>
                <c:pt idx="2">
                  <c:v>AY14</c:v>
                </c:pt>
                <c:pt idx="3">
                  <c:v>AY15</c:v>
                </c:pt>
                <c:pt idx="4">
                  <c:v>AY16</c:v>
                </c:pt>
              </c:strCache>
            </c:strRef>
          </c:cat>
          <c:val>
            <c:numRef>
              <c:f>'F2.11'!$C$6:$G$6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45-4280-A167-C0466CC724C8}"/>
            </c:ext>
          </c:extLst>
        </c:ser>
        <c:ser>
          <c:idx val="2"/>
          <c:order val="2"/>
          <c:tx>
            <c:strRef>
              <c:f>'F2.11'!$B$7</c:f>
              <c:strCache>
                <c:ptCount val="1"/>
                <c:pt idx="0">
                  <c:v>Gifts</c:v>
                </c:pt>
              </c:strCache>
            </c:strRef>
          </c:tx>
          <c:spPr>
            <a:ln w="28575" cap="rnd">
              <a:solidFill>
                <a:srgbClr val="BED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ED600"/>
              </a:solidFill>
              <a:ln w="9525">
                <a:solidFill>
                  <a:srgbClr val="BED600"/>
                </a:solidFill>
              </a:ln>
              <a:effectLst/>
            </c:spPr>
          </c:marker>
          <c:cat>
            <c:strRef>
              <c:f>'F2.11'!$C$4:$G$4</c:f>
              <c:strCache>
                <c:ptCount val="5"/>
                <c:pt idx="0">
                  <c:v>AY12</c:v>
                </c:pt>
                <c:pt idx="1">
                  <c:v>AY13</c:v>
                </c:pt>
                <c:pt idx="2">
                  <c:v>AY14</c:v>
                </c:pt>
                <c:pt idx="3">
                  <c:v>AY15</c:v>
                </c:pt>
                <c:pt idx="4">
                  <c:v>AY16</c:v>
                </c:pt>
              </c:strCache>
            </c:strRef>
          </c:cat>
          <c:val>
            <c:numRef>
              <c:f>'F2.11'!$C$7:$G$7</c:f>
              <c:numCache>
                <c:formatCode>_("$"* #,##0_);_("$"* \(#,##0\);_("$"* "-"??_);_(@_)</c:formatCode>
                <c:ptCount val="5"/>
                <c:pt idx="0">
                  <c:v>2880993</c:v>
                </c:pt>
                <c:pt idx="1">
                  <c:v>1659092</c:v>
                </c:pt>
                <c:pt idx="2">
                  <c:v>2937339</c:v>
                </c:pt>
                <c:pt idx="3">
                  <c:v>2148129</c:v>
                </c:pt>
                <c:pt idx="4">
                  <c:v>2828103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045-4280-A167-C0466CC72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105992"/>
        <c:axId val="363106384"/>
      </c:lineChart>
      <c:catAx>
        <c:axId val="36310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3106384"/>
        <c:crosses val="autoZero"/>
        <c:auto val="1"/>
        <c:lblAlgn val="ctr"/>
        <c:lblOffset val="100"/>
        <c:noMultiLvlLbl val="0"/>
      </c:catAx>
      <c:valAx>
        <c:axId val="36310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'F2.11'!$B$4</c:f>
              <c:strCache>
                <c:ptCount val="1"/>
                <c:pt idx="0">
                  <c:v>Dollars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3105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'F2.17'!$B$3</c:f>
          <c:strCache>
            <c:ptCount val="1"/>
            <c:pt idx="0">
              <c:v>Fig. 2.17: Advisory Board Survey-Program Quality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421194541428056"/>
          <c:y val="0.16802775802168307"/>
          <c:w val="0.6626258288056659"/>
          <c:h val="0.59681364140081039"/>
        </c:manualLayout>
      </c:layout>
      <c:lineChart>
        <c:grouping val="standard"/>
        <c:varyColors val="0"/>
        <c:ser>
          <c:idx val="0"/>
          <c:order val="0"/>
          <c:tx>
            <c:strRef>
              <c:f>'F2.17'!$B$5</c:f>
              <c:strCache>
                <c:ptCount val="1"/>
                <c:pt idx="0">
                  <c:v>Relevant Curriculum</c:v>
                </c:pt>
              </c:strCache>
            </c:strRef>
          </c:tx>
          <c:spPr>
            <a:ln w="28575" cap="rnd">
              <a:solidFill>
                <a:srgbClr val="0094B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4B3"/>
              </a:solidFill>
              <a:ln w="9525">
                <a:solidFill>
                  <a:srgbClr val="0094B3"/>
                </a:solidFill>
              </a:ln>
              <a:effectLst/>
            </c:spPr>
          </c:marker>
          <c:cat>
            <c:strRef>
              <c:f>'F2.17'!$C$4:$G$4</c:f>
              <c:strCache>
                <c:ptCount val="5"/>
                <c:pt idx="0">
                  <c:v>AY12</c:v>
                </c:pt>
                <c:pt idx="1">
                  <c:v>AY13</c:v>
                </c:pt>
                <c:pt idx="2">
                  <c:v>AY14</c:v>
                </c:pt>
                <c:pt idx="3">
                  <c:v>AY15</c:v>
                </c:pt>
                <c:pt idx="4">
                  <c:v>AY16</c:v>
                </c:pt>
              </c:strCache>
            </c:strRef>
          </c:cat>
          <c:val>
            <c:numRef>
              <c:f>'F2.17'!$C$5:$G$5</c:f>
              <c:numCache>
                <c:formatCode>0.0%</c:formatCode>
                <c:ptCount val="5"/>
                <c:pt idx="0">
                  <c:v>0.90800000000000003</c:v>
                </c:pt>
                <c:pt idx="1">
                  <c:v>0.92100000000000004</c:v>
                </c:pt>
                <c:pt idx="2">
                  <c:v>0.92800000000000005</c:v>
                </c:pt>
                <c:pt idx="3">
                  <c:v>0.92800000000000005</c:v>
                </c:pt>
                <c:pt idx="4">
                  <c:v>0.89400000000000002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CC-4541-927A-488A44806D98}"/>
            </c:ext>
          </c:extLst>
        </c:ser>
        <c:ser>
          <c:idx val="1"/>
          <c:order val="1"/>
          <c:tx>
            <c:strRef>
              <c:f>'F2.17'!$B$6</c:f>
              <c:strCache>
                <c:ptCount val="1"/>
                <c:pt idx="0">
                  <c:v>Quality Facilities</c:v>
                </c:pt>
              </c:strCache>
            </c:strRef>
          </c:tx>
          <c:spPr>
            <a:ln w="28575" cap="rnd">
              <a:solidFill>
                <a:srgbClr val="BED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ED600"/>
              </a:solidFill>
              <a:ln w="9525">
                <a:solidFill>
                  <a:srgbClr val="BED600"/>
                </a:solidFill>
              </a:ln>
              <a:effectLst/>
            </c:spPr>
          </c:marker>
          <c:cat>
            <c:strRef>
              <c:f>'F2.17'!$C$4:$G$4</c:f>
              <c:strCache>
                <c:ptCount val="5"/>
                <c:pt idx="0">
                  <c:v>AY12</c:v>
                </c:pt>
                <c:pt idx="1">
                  <c:v>AY13</c:v>
                </c:pt>
                <c:pt idx="2">
                  <c:v>AY14</c:v>
                </c:pt>
                <c:pt idx="3">
                  <c:v>AY15</c:v>
                </c:pt>
                <c:pt idx="4">
                  <c:v>AY16</c:v>
                </c:pt>
              </c:strCache>
            </c:strRef>
          </c:cat>
          <c:val>
            <c:numRef>
              <c:f>'F2.17'!$C$6:$G$6</c:f>
              <c:numCache>
                <c:formatCode>0.0%</c:formatCode>
                <c:ptCount val="5"/>
                <c:pt idx="0">
                  <c:v>0.81499999999999995</c:v>
                </c:pt>
                <c:pt idx="1">
                  <c:v>0.88900000000000001</c:v>
                </c:pt>
                <c:pt idx="2">
                  <c:v>0.871</c:v>
                </c:pt>
                <c:pt idx="3">
                  <c:v>0.80900000000000005</c:v>
                </c:pt>
                <c:pt idx="4">
                  <c:v>0.70199999999999996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BCC-4541-927A-488A44806D98}"/>
            </c:ext>
          </c:extLst>
        </c:ser>
        <c:ser>
          <c:idx val="2"/>
          <c:order val="2"/>
          <c:tx>
            <c:strRef>
              <c:f>'F2.17'!$B$7</c:f>
              <c:strCache>
                <c:ptCount val="1"/>
                <c:pt idx="0">
                  <c:v>Market Demand</c:v>
                </c:pt>
              </c:strCache>
            </c:strRef>
          </c:tx>
          <c:spPr>
            <a:ln w="28575" cap="rnd">
              <a:solidFill>
                <a:srgbClr val="FECB1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ECB10"/>
              </a:solidFill>
              <a:ln w="9525">
                <a:solidFill>
                  <a:srgbClr val="FECB10"/>
                </a:solidFill>
              </a:ln>
              <a:effectLst/>
            </c:spPr>
          </c:marker>
          <c:cat>
            <c:strRef>
              <c:f>'F2.17'!$C$4:$G$4</c:f>
              <c:strCache>
                <c:ptCount val="5"/>
                <c:pt idx="0">
                  <c:v>AY12</c:v>
                </c:pt>
                <c:pt idx="1">
                  <c:v>AY13</c:v>
                </c:pt>
                <c:pt idx="2">
                  <c:v>AY14</c:v>
                </c:pt>
                <c:pt idx="3">
                  <c:v>AY15</c:v>
                </c:pt>
                <c:pt idx="4">
                  <c:v>AY16</c:v>
                </c:pt>
              </c:strCache>
            </c:strRef>
          </c:cat>
          <c:val>
            <c:numRef>
              <c:f>'F2.17'!$C$7:$G$7</c:f>
              <c:numCache>
                <c:formatCode>0.0%</c:formatCode>
                <c:ptCount val="5"/>
                <c:pt idx="0">
                  <c:v>0.81200000000000006</c:v>
                </c:pt>
                <c:pt idx="1">
                  <c:v>0.81100000000000005</c:v>
                </c:pt>
                <c:pt idx="2">
                  <c:v>0.86799999999999999</c:v>
                </c:pt>
                <c:pt idx="3">
                  <c:v>0.85099999999999998</c:v>
                </c:pt>
                <c:pt idx="4">
                  <c:v>0.90400000000000003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BCC-4541-927A-488A44806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107560"/>
        <c:axId val="365612904"/>
      </c:lineChart>
      <c:catAx>
        <c:axId val="36310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5612904"/>
        <c:crosses val="autoZero"/>
        <c:auto val="1"/>
        <c:lblAlgn val="ctr"/>
        <c:lblOffset val="100"/>
        <c:noMultiLvlLbl val="0"/>
      </c:catAx>
      <c:valAx>
        <c:axId val="365612904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'F2.17'!$B$4</c:f>
              <c:strCache>
                <c:ptCount val="1"/>
                <c:pt idx="0">
                  <c:v>% Agree/Strongly Agree</c:v>
                </c:pt>
              </c:strCache>
            </c:strRef>
          </c:tx>
          <c:layout>
            <c:manualLayout>
              <c:xMode val="edge"/>
              <c:yMode val="edge"/>
              <c:x val="7.5399862200823647E-2"/>
              <c:y val="0.24868333128045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3107560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4318B-0D58-4BCC-BCE3-C0C5F90D498A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EDE5E8-C92F-4673-BDBE-824C90454C3C}">
      <dgm:prSet phldrT="[Text]"/>
      <dgm:spPr/>
      <dgm:t>
        <a:bodyPr/>
        <a:lstStyle/>
        <a:p>
          <a:r>
            <a:rPr lang="en-US" dirty="0" smtClean="0"/>
            <a:t>Question</a:t>
          </a:r>
          <a:endParaRPr lang="en-US" dirty="0"/>
        </a:p>
      </dgm:t>
    </dgm:pt>
    <dgm:pt modelId="{F2E92EFA-A239-4943-9DFB-DDA50B830F0A}" type="parTrans" cxnId="{7055D76C-6C3F-431F-B2C5-07E3BE2FB20B}">
      <dgm:prSet/>
      <dgm:spPr/>
      <dgm:t>
        <a:bodyPr/>
        <a:lstStyle/>
        <a:p>
          <a:endParaRPr lang="en-US"/>
        </a:p>
      </dgm:t>
    </dgm:pt>
    <dgm:pt modelId="{679E1A2B-F8E5-4507-BC32-6ACDF85115FC}" type="sibTrans" cxnId="{7055D76C-6C3F-431F-B2C5-07E3BE2FB20B}">
      <dgm:prSet/>
      <dgm:spPr/>
      <dgm:t>
        <a:bodyPr/>
        <a:lstStyle/>
        <a:p>
          <a:endParaRPr lang="en-US"/>
        </a:p>
      </dgm:t>
    </dgm:pt>
    <dgm:pt modelId="{2C39393C-0E6D-4484-8BF1-22A168226FDD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25E8A2B3-F2F4-4510-8346-6CFCBF89A00C}" type="parTrans" cxnId="{0875585D-47DC-43A0-B00D-F1673EF8EC6B}">
      <dgm:prSet/>
      <dgm:spPr/>
      <dgm:t>
        <a:bodyPr/>
        <a:lstStyle/>
        <a:p>
          <a:endParaRPr lang="en-US"/>
        </a:p>
      </dgm:t>
    </dgm:pt>
    <dgm:pt modelId="{1FFE6ED1-80AD-4D26-BAC0-3B25A176A5DA}" type="sibTrans" cxnId="{0875585D-47DC-43A0-B00D-F1673EF8EC6B}">
      <dgm:prSet/>
      <dgm:spPr/>
      <dgm:t>
        <a:bodyPr/>
        <a:lstStyle/>
        <a:p>
          <a:endParaRPr lang="en-US"/>
        </a:p>
      </dgm:t>
    </dgm:pt>
    <dgm:pt modelId="{84106ABE-7E77-4CF1-9BD4-01011965693E}">
      <dgm:prSet phldrT="[Text]"/>
      <dgm:spPr/>
      <dgm:t>
        <a:bodyPr/>
        <a:lstStyle/>
        <a:p>
          <a:r>
            <a:rPr lang="en-US" dirty="0" smtClean="0"/>
            <a:t>Collect &amp; Score</a:t>
          </a:r>
          <a:endParaRPr lang="en-US" dirty="0"/>
        </a:p>
      </dgm:t>
    </dgm:pt>
    <dgm:pt modelId="{E076B4ED-9C15-45C6-8F62-EA9F3966AD1F}" type="parTrans" cxnId="{8B6D2A4C-4101-461F-BB56-5F37EE2D2393}">
      <dgm:prSet/>
      <dgm:spPr/>
      <dgm:t>
        <a:bodyPr/>
        <a:lstStyle/>
        <a:p>
          <a:endParaRPr lang="en-US"/>
        </a:p>
      </dgm:t>
    </dgm:pt>
    <dgm:pt modelId="{96ED9CDA-F062-4364-8580-658DAE6D0353}" type="sibTrans" cxnId="{8B6D2A4C-4101-461F-BB56-5F37EE2D2393}">
      <dgm:prSet/>
      <dgm:spPr/>
      <dgm:t>
        <a:bodyPr/>
        <a:lstStyle/>
        <a:p>
          <a:endParaRPr lang="en-US"/>
        </a:p>
      </dgm:t>
    </dgm:pt>
    <dgm:pt modelId="{1096560A-0C22-4127-87FE-040E1FD278E4}">
      <dgm:prSet phldrT="[Text]"/>
      <dgm:spPr/>
      <dgm:t>
        <a:bodyPr/>
        <a:lstStyle/>
        <a:p>
          <a:r>
            <a:rPr lang="en-US" dirty="0" smtClean="0"/>
            <a:t>Analyze &amp; Discuss</a:t>
          </a:r>
          <a:endParaRPr lang="en-US" dirty="0"/>
        </a:p>
      </dgm:t>
    </dgm:pt>
    <dgm:pt modelId="{CD805C6A-F7BB-44EF-BBD3-6B0B6746E0AB}" type="parTrans" cxnId="{40D5D88F-1BED-453E-88E8-9C4AE89BF120}">
      <dgm:prSet/>
      <dgm:spPr/>
      <dgm:t>
        <a:bodyPr/>
        <a:lstStyle/>
        <a:p>
          <a:endParaRPr lang="en-US"/>
        </a:p>
      </dgm:t>
    </dgm:pt>
    <dgm:pt modelId="{914933BE-01DF-470F-B860-2BB98A10E155}" type="sibTrans" cxnId="{40D5D88F-1BED-453E-88E8-9C4AE89BF120}">
      <dgm:prSet/>
      <dgm:spPr/>
      <dgm:t>
        <a:bodyPr/>
        <a:lstStyle/>
        <a:p>
          <a:endParaRPr lang="en-US"/>
        </a:p>
      </dgm:t>
    </dgm:pt>
    <dgm:pt modelId="{B8590212-C282-45F9-8F99-ABD63F9E57EB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AA0B62F4-863C-40D1-BD3C-3D09E8DB6375}" type="parTrans" cxnId="{2A589D75-27C0-4A97-AC6E-D312973B9EB0}">
      <dgm:prSet/>
      <dgm:spPr/>
      <dgm:t>
        <a:bodyPr/>
        <a:lstStyle/>
        <a:p>
          <a:endParaRPr lang="en-US"/>
        </a:p>
      </dgm:t>
    </dgm:pt>
    <dgm:pt modelId="{96B55233-6BE3-43CB-A10F-A83F2F8A722C}" type="sibTrans" cxnId="{2A589D75-27C0-4A97-AC6E-D312973B9EB0}">
      <dgm:prSet/>
      <dgm:spPr/>
      <dgm:t>
        <a:bodyPr/>
        <a:lstStyle/>
        <a:p>
          <a:endParaRPr lang="en-US"/>
        </a:p>
      </dgm:t>
    </dgm:pt>
    <dgm:pt modelId="{9679EB95-2424-47AF-B2E8-AA97DFA2400E}" type="pres">
      <dgm:prSet presAssocID="{5784318B-0D58-4BCC-BCE3-C0C5F90D49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EF12C3-7677-43CB-969A-F7709E9948B2}" type="pres">
      <dgm:prSet presAssocID="{A6EDE5E8-C92F-4673-BDBE-824C90454C3C}" presName="dummy" presStyleCnt="0"/>
      <dgm:spPr/>
      <dgm:t>
        <a:bodyPr/>
        <a:lstStyle/>
        <a:p>
          <a:endParaRPr lang="en-US"/>
        </a:p>
      </dgm:t>
    </dgm:pt>
    <dgm:pt modelId="{9B7951FD-C3FF-4861-8BAD-4E2C46D9723E}" type="pres">
      <dgm:prSet presAssocID="{A6EDE5E8-C92F-4673-BDBE-824C90454C3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1B49E-093F-4AF8-B988-789C04E1BEFD}" type="pres">
      <dgm:prSet presAssocID="{679E1A2B-F8E5-4507-BC32-6ACDF85115FC}" presName="sibTrans" presStyleLbl="node1" presStyleIdx="0" presStyleCnt="5"/>
      <dgm:spPr/>
      <dgm:t>
        <a:bodyPr/>
        <a:lstStyle/>
        <a:p>
          <a:endParaRPr lang="en-US"/>
        </a:p>
      </dgm:t>
    </dgm:pt>
    <dgm:pt modelId="{5B02B3C8-CE2A-45DE-B6F2-FED2E5DE70E0}" type="pres">
      <dgm:prSet presAssocID="{2C39393C-0E6D-4484-8BF1-22A168226FDD}" presName="dummy" presStyleCnt="0"/>
      <dgm:spPr/>
      <dgm:t>
        <a:bodyPr/>
        <a:lstStyle/>
        <a:p>
          <a:endParaRPr lang="en-US"/>
        </a:p>
      </dgm:t>
    </dgm:pt>
    <dgm:pt modelId="{0FE7166B-6022-446C-95B4-8AA980D6FB45}" type="pres">
      <dgm:prSet presAssocID="{2C39393C-0E6D-4484-8BF1-22A168226FD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8AE71-1AB8-4E46-AE73-6C334E7393AB}" type="pres">
      <dgm:prSet presAssocID="{1FFE6ED1-80AD-4D26-BAC0-3B25A176A5DA}" presName="sibTrans" presStyleLbl="node1" presStyleIdx="1" presStyleCnt="5"/>
      <dgm:spPr/>
      <dgm:t>
        <a:bodyPr/>
        <a:lstStyle/>
        <a:p>
          <a:endParaRPr lang="en-US"/>
        </a:p>
      </dgm:t>
    </dgm:pt>
    <dgm:pt modelId="{11D57E67-330A-4D5D-BC07-CB13079ED21A}" type="pres">
      <dgm:prSet presAssocID="{84106ABE-7E77-4CF1-9BD4-01011965693E}" presName="dummy" presStyleCnt="0"/>
      <dgm:spPr/>
      <dgm:t>
        <a:bodyPr/>
        <a:lstStyle/>
        <a:p>
          <a:endParaRPr lang="en-US"/>
        </a:p>
      </dgm:t>
    </dgm:pt>
    <dgm:pt modelId="{5C9B8985-F997-4DA4-8C82-91606725091B}" type="pres">
      <dgm:prSet presAssocID="{84106ABE-7E77-4CF1-9BD4-01011965693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2F787-C320-4C39-9E50-8120271B3ED7}" type="pres">
      <dgm:prSet presAssocID="{96ED9CDA-F062-4364-8580-658DAE6D0353}" presName="sibTrans" presStyleLbl="node1" presStyleIdx="2" presStyleCnt="5"/>
      <dgm:spPr/>
      <dgm:t>
        <a:bodyPr/>
        <a:lstStyle/>
        <a:p>
          <a:endParaRPr lang="en-US"/>
        </a:p>
      </dgm:t>
    </dgm:pt>
    <dgm:pt modelId="{DBE66F7A-9F1F-4392-8372-04B5BE07834C}" type="pres">
      <dgm:prSet presAssocID="{1096560A-0C22-4127-87FE-040E1FD278E4}" presName="dummy" presStyleCnt="0"/>
      <dgm:spPr/>
      <dgm:t>
        <a:bodyPr/>
        <a:lstStyle/>
        <a:p>
          <a:endParaRPr lang="en-US"/>
        </a:p>
      </dgm:t>
    </dgm:pt>
    <dgm:pt modelId="{9CF1B30D-FF87-4A25-BF31-65E7FE4CF4A9}" type="pres">
      <dgm:prSet presAssocID="{1096560A-0C22-4127-87FE-040E1FD278E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7205D-0D74-4BA2-962A-8BD41DC0F271}" type="pres">
      <dgm:prSet presAssocID="{914933BE-01DF-470F-B860-2BB98A10E155}" presName="sibTrans" presStyleLbl="node1" presStyleIdx="3" presStyleCnt="5"/>
      <dgm:spPr/>
      <dgm:t>
        <a:bodyPr/>
        <a:lstStyle/>
        <a:p>
          <a:endParaRPr lang="en-US"/>
        </a:p>
      </dgm:t>
    </dgm:pt>
    <dgm:pt modelId="{5E37A323-103B-4C0F-B1E1-14787089CB35}" type="pres">
      <dgm:prSet presAssocID="{B8590212-C282-45F9-8F99-ABD63F9E57EB}" presName="dummy" presStyleCnt="0"/>
      <dgm:spPr/>
      <dgm:t>
        <a:bodyPr/>
        <a:lstStyle/>
        <a:p>
          <a:endParaRPr lang="en-US"/>
        </a:p>
      </dgm:t>
    </dgm:pt>
    <dgm:pt modelId="{5979093E-F23D-4DF0-A99D-48E2026EDD9F}" type="pres">
      <dgm:prSet presAssocID="{B8590212-C282-45F9-8F99-ABD63F9E57E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E72CB-C38F-468D-AC0D-6A85A6119360}" type="pres">
      <dgm:prSet presAssocID="{96B55233-6BE3-43CB-A10F-A83F2F8A722C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B6D2A4C-4101-461F-BB56-5F37EE2D2393}" srcId="{5784318B-0D58-4BCC-BCE3-C0C5F90D498A}" destId="{84106ABE-7E77-4CF1-9BD4-01011965693E}" srcOrd="2" destOrd="0" parTransId="{E076B4ED-9C15-45C6-8F62-EA9F3966AD1F}" sibTransId="{96ED9CDA-F062-4364-8580-658DAE6D0353}"/>
    <dgm:cxn modelId="{40D5D88F-1BED-453E-88E8-9C4AE89BF120}" srcId="{5784318B-0D58-4BCC-BCE3-C0C5F90D498A}" destId="{1096560A-0C22-4127-87FE-040E1FD278E4}" srcOrd="3" destOrd="0" parTransId="{CD805C6A-F7BB-44EF-BBD3-6B0B6746E0AB}" sibTransId="{914933BE-01DF-470F-B860-2BB98A10E155}"/>
    <dgm:cxn modelId="{FFFE300B-83A9-4242-A7CD-8C1B3C756CDA}" type="presOf" srcId="{1FFE6ED1-80AD-4D26-BAC0-3B25A176A5DA}" destId="{2698AE71-1AB8-4E46-AE73-6C334E7393AB}" srcOrd="0" destOrd="0" presId="urn:microsoft.com/office/officeart/2005/8/layout/cycle1"/>
    <dgm:cxn modelId="{BBDDF0F4-03F7-4A50-8DE0-ACDE57BF75A7}" type="presOf" srcId="{B8590212-C282-45F9-8F99-ABD63F9E57EB}" destId="{5979093E-F23D-4DF0-A99D-48E2026EDD9F}" srcOrd="0" destOrd="0" presId="urn:microsoft.com/office/officeart/2005/8/layout/cycle1"/>
    <dgm:cxn modelId="{5A413977-D4D7-4AE0-937C-F125D5B6972E}" type="presOf" srcId="{1096560A-0C22-4127-87FE-040E1FD278E4}" destId="{9CF1B30D-FF87-4A25-BF31-65E7FE4CF4A9}" srcOrd="0" destOrd="0" presId="urn:microsoft.com/office/officeart/2005/8/layout/cycle1"/>
    <dgm:cxn modelId="{145383C3-F4CB-4BF2-8328-5D2EDB27ABBF}" type="presOf" srcId="{84106ABE-7E77-4CF1-9BD4-01011965693E}" destId="{5C9B8985-F997-4DA4-8C82-91606725091B}" srcOrd="0" destOrd="0" presId="urn:microsoft.com/office/officeart/2005/8/layout/cycle1"/>
    <dgm:cxn modelId="{E9039514-186D-496F-8D10-A5F0E16B6731}" type="presOf" srcId="{96B55233-6BE3-43CB-A10F-A83F2F8A722C}" destId="{17AE72CB-C38F-468D-AC0D-6A85A6119360}" srcOrd="0" destOrd="0" presId="urn:microsoft.com/office/officeart/2005/8/layout/cycle1"/>
    <dgm:cxn modelId="{0875585D-47DC-43A0-B00D-F1673EF8EC6B}" srcId="{5784318B-0D58-4BCC-BCE3-C0C5F90D498A}" destId="{2C39393C-0E6D-4484-8BF1-22A168226FDD}" srcOrd="1" destOrd="0" parTransId="{25E8A2B3-F2F4-4510-8346-6CFCBF89A00C}" sibTransId="{1FFE6ED1-80AD-4D26-BAC0-3B25A176A5DA}"/>
    <dgm:cxn modelId="{7055D76C-6C3F-431F-B2C5-07E3BE2FB20B}" srcId="{5784318B-0D58-4BCC-BCE3-C0C5F90D498A}" destId="{A6EDE5E8-C92F-4673-BDBE-824C90454C3C}" srcOrd="0" destOrd="0" parTransId="{F2E92EFA-A239-4943-9DFB-DDA50B830F0A}" sibTransId="{679E1A2B-F8E5-4507-BC32-6ACDF85115FC}"/>
    <dgm:cxn modelId="{49E8752D-8031-4A8A-88E0-38798CBFD07D}" type="presOf" srcId="{679E1A2B-F8E5-4507-BC32-6ACDF85115FC}" destId="{7851B49E-093F-4AF8-B988-789C04E1BEFD}" srcOrd="0" destOrd="0" presId="urn:microsoft.com/office/officeart/2005/8/layout/cycle1"/>
    <dgm:cxn modelId="{34DD4EE8-3E6A-4CE0-972A-2D3FF94B4A2A}" type="presOf" srcId="{5784318B-0D58-4BCC-BCE3-C0C5F90D498A}" destId="{9679EB95-2424-47AF-B2E8-AA97DFA2400E}" srcOrd="0" destOrd="0" presId="urn:microsoft.com/office/officeart/2005/8/layout/cycle1"/>
    <dgm:cxn modelId="{77224A04-B3DD-409B-BE42-A5F8A27B3134}" type="presOf" srcId="{914933BE-01DF-470F-B860-2BB98A10E155}" destId="{C907205D-0D74-4BA2-962A-8BD41DC0F271}" srcOrd="0" destOrd="0" presId="urn:microsoft.com/office/officeart/2005/8/layout/cycle1"/>
    <dgm:cxn modelId="{E08EC840-CC10-4EF2-AE3F-52EEF09088F3}" type="presOf" srcId="{2C39393C-0E6D-4484-8BF1-22A168226FDD}" destId="{0FE7166B-6022-446C-95B4-8AA980D6FB45}" srcOrd="0" destOrd="0" presId="urn:microsoft.com/office/officeart/2005/8/layout/cycle1"/>
    <dgm:cxn modelId="{2A589D75-27C0-4A97-AC6E-D312973B9EB0}" srcId="{5784318B-0D58-4BCC-BCE3-C0C5F90D498A}" destId="{B8590212-C282-45F9-8F99-ABD63F9E57EB}" srcOrd="4" destOrd="0" parTransId="{AA0B62F4-863C-40D1-BD3C-3D09E8DB6375}" sibTransId="{96B55233-6BE3-43CB-A10F-A83F2F8A722C}"/>
    <dgm:cxn modelId="{745E7EEE-450A-4AE5-94FA-1E5BDB2D332E}" type="presOf" srcId="{A6EDE5E8-C92F-4673-BDBE-824C90454C3C}" destId="{9B7951FD-C3FF-4861-8BAD-4E2C46D9723E}" srcOrd="0" destOrd="0" presId="urn:microsoft.com/office/officeart/2005/8/layout/cycle1"/>
    <dgm:cxn modelId="{32546588-1277-4F4C-8E42-099B458FEA29}" type="presOf" srcId="{96ED9CDA-F062-4364-8580-658DAE6D0353}" destId="{6192F787-C320-4C39-9E50-8120271B3ED7}" srcOrd="0" destOrd="0" presId="urn:microsoft.com/office/officeart/2005/8/layout/cycle1"/>
    <dgm:cxn modelId="{787A9CDC-5456-48F3-AC76-CB65781669C4}" type="presParOf" srcId="{9679EB95-2424-47AF-B2E8-AA97DFA2400E}" destId="{47EF12C3-7677-43CB-969A-F7709E9948B2}" srcOrd="0" destOrd="0" presId="urn:microsoft.com/office/officeart/2005/8/layout/cycle1"/>
    <dgm:cxn modelId="{4BBB6246-D9B0-4A5F-8039-C7C719634069}" type="presParOf" srcId="{9679EB95-2424-47AF-B2E8-AA97DFA2400E}" destId="{9B7951FD-C3FF-4861-8BAD-4E2C46D9723E}" srcOrd="1" destOrd="0" presId="urn:microsoft.com/office/officeart/2005/8/layout/cycle1"/>
    <dgm:cxn modelId="{1368FC1B-A12A-482F-98E6-81E41B2CD4C5}" type="presParOf" srcId="{9679EB95-2424-47AF-B2E8-AA97DFA2400E}" destId="{7851B49E-093F-4AF8-B988-789C04E1BEFD}" srcOrd="2" destOrd="0" presId="urn:microsoft.com/office/officeart/2005/8/layout/cycle1"/>
    <dgm:cxn modelId="{F51BC324-40F7-4CB6-81FC-B8BB88CB9194}" type="presParOf" srcId="{9679EB95-2424-47AF-B2E8-AA97DFA2400E}" destId="{5B02B3C8-CE2A-45DE-B6F2-FED2E5DE70E0}" srcOrd="3" destOrd="0" presId="urn:microsoft.com/office/officeart/2005/8/layout/cycle1"/>
    <dgm:cxn modelId="{C5D95640-5CC1-4C22-8850-82D3B108A5C6}" type="presParOf" srcId="{9679EB95-2424-47AF-B2E8-AA97DFA2400E}" destId="{0FE7166B-6022-446C-95B4-8AA980D6FB45}" srcOrd="4" destOrd="0" presId="urn:microsoft.com/office/officeart/2005/8/layout/cycle1"/>
    <dgm:cxn modelId="{2F7AD629-65E6-40CE-90F5-670996D58296}" type="presParOf" srcId="{9679EB95-2424-47AF-B2E8-AA97DFA2400E}" destId="{2698AE71-1AB8-4E46-AE73-6C334E7393AB}" srcOrd="5" destOrd="0" presId="urn:microsoft.com/office/officeart/2005/8/layout/cycle1"/>
    <dgm:cxn modelId="{3E2EC36B-3F87-4D4D-A312-6D221E14C272}" type="presParOf" srcId="{9679EB95-2424-47AF-B2E8-AA97DFA2400E}" destId="{11D57E67-330A-4D5D-BC07-CB13079ED21A}" srcOrd="6" destOrd="0" presId="urn:microsoft.com/office/officeart/2005/8/layout/cycle1"/>
    <dgm:cxn modelId="{2FC8C90E-7175-4420-A421-62081F0E9D55}" type="presParOf" srcId="{9679EB95-2424-47AF-B2E8-AA97DFA2400E}" destId="{5C9B8985-F997-4DA4-8C82-91606725091B}" srcOrd="7" destOrd="0" presId="urn:microsoft.com/office/officeart/2005/8/layout/cycle1"/>
    <dgm:cxn modelId="{4E7F3EB8-39C5-430E-AA47-53CBE00DA01A}" type="presParOf" srcId="{9679EB95-2424-47AF-B2E8-AA97DFA2400E}" destId="{6192F787-C320-4C39-9E50-8120271B3ED7}" srcOrd="8" destOrd="0" presId="urn:microsoft.com/office/officeart/2005/8/layout/cycle1"/>
    <dgm:cxn modelId="{500763B6-3450-4913-9167-EF5C64D362BD}" type="presParOf" srcId="{9679EB95-2424-47AF-B2E8-AA97DFA2400E}" destId="{DBE66F7A-9F1F-4392-8372-04B5BE07834C}" srcOrd="9" destOrd="0" presId="urn:microsoft.com/office/officeart/2005/8/layout/cycle1"/>
    <dgm:cxn modelId="{AA4914A3-F616-4CA3-9CA3-9AD49B730A3F}" type="presParOf" srcId="{9679EB95-2424-47AF-B2E8-AA97DFA2400E}" destId="{9CF1B30D-FF87-4A25-BF31-65E7FE4CF4A9}" srcOrd="10" destOrd="0" presId="urn:microsoft.com/office/officeart/2005/8/layout/cycle1"/>
    <dgm:cxn modelId="{51429E9F-4435-49A7-8A87-FDD8673DB2CC}" type="presParOf" srcId="{9679EB95-2424-47AF-B2E8-AA97DFA2400E}" destId="{C907205D-0D74-4BA2-962A-8BD41DC0F271}" srcOrd="11" destOrd="0" presId="urn:microsoft.com/office/officeart/2005/8/layout/cycle1"/>
    <dgm:cxn modelId="{2E556570-90C3-41DA-A3D9-30AAC0E3F92E}" type="presParOf" srcId="{9679EB95-2424-47AF-B2E8-AA97DFA2400E}" destId="{5E37A323-103B-4C0F-B1E1-14787089CB35}" srcOrd="12" destOrd="0" presId="urn:microsoft.com/office/officeart/2005/8/layout/cycle1"/>
    <dgm:cxn modelId="{F35526C1-6C24-4D2F-AF41-D51DB18112E1}" type="presParOf" srcId="{9679EB95-2424-47AF-B2E8-AA97DFA2400E}" destId="{5979093E-F23D-4DF0-A99D-48E2026EDD9F}" srcOrd="13" destOrd="0" presId="urn:microsoft.com/office/officeart/2005/8/layout/cycle1"/>
    <dgm:cxn modelId="{BBEF99F7-BF6D-4EEC-AC29-0D00C3B51A6E}" type="presParOf" srcId="{9679EB95-2424-47AF-B2E8-AA97DFA2400E}" destId="{17AE72CB-C38F-468D-AC0D-6A85A611936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951FD-C3FF-4861-8BAD-4E2C46D9723E}">
      <dsp:nvSpPr>
        <dsp:cNvPr id="0" name=""/>
        <dsp:cNvSpPr/>
      </dsp:nvSpPr>
      <dsp:spPr>
        <a:xfrm>
          <a:off x="4996552" y="36029"/>
          <a:ext cx="1206326" cy="120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</a:t>
          </a:r>
          <a:endParaRPr lang="en-US" sz="2400" kern="1200" dirty="0"/>
        </a:p>
      </dsp:txBody>
      <dsp:txXfrm>
        <a:off x="4996552" y="36029"/>
        <a:ext cx="1206326" cy="1206326"/>
      </dsp:txXfrm>
    </dsp:sp>
    <dsp:sp modelId="{7851B49E-093F-4AF8-B988-789C04E1BEFD}">
      <dsp:nvSpPr>
        <dsp:cNvPr id="0" name=""/>
        <dsp:cNvSpPr/>
      </dsp:nvSpPr>
      <dsp:spPr>
        <a:xfrm>
          <a:off x="2157030" y="913"/>
          <a:ext cx="4525138" cy="4525138"/>
        </a:xfrm>
        <a:prstGeom prst="circularArrow">
          <a:avLst>
            <a:gd name="adj1" fmla="val 5198"/>
            <a:gd name="adj2" fmla="val 335783"/>
            <a:gd name="adj3" fmla="val 21293772"/>
            <a:gd name="adj4" fmla="val 19765775"/>
            <a:gd name="adj5" fmla="val 60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7166B-6022-446C-95B4-8AA980D6FB45}">
      <dsp:nvSpPr>
        <dsp:cNvPr id="0" name=""/>
        <dsp:cNvSpPr/>
      </dsp:nvSpPr>
      <dsp:spPr>
        <a:xfrm>
          <a:off x="5725904" y="2280743"/>
          <a:ext cx="1206326" cy="120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</a:t>
          </a:r>
          <a:endParaRPr lang="en-US" sz="2400" kern="1200" dirty="0"/>
        </a:p>
      </dsp:txBody>
      <dsp:txXfrm>
        <a:off x="5725904" y="2280743"/>
        <a:ext cx="1206326" cy="1206326"/>
      </dsp:txXfrm>
    </dsp:sp>
    <dsp:sp modelId="{2698AE71-1AB8-4E46-AE73-6C334E7393AB}">
      <dsp:nvSpPr>
        <dsp:cNvPr id="0" name=""/>
        <dsp:cNvSpPr/>
      </dsp:nvSpPr>
      <dsp:spPr>
        <a:xfrm>
          <a:off x="2157030" y="913"/>
          <a:ext cx="4525138" cy="4525138"/>
        </a:xfrm>
        <a:prstGeom prst="circularArrow">
          <a:avLst>
            <a:gd name="adj1" fmla="val 5198"/>
            <a:gd name="adj2" fmla="val 335783"/>
            <a:gd name="adj3" fmla="val 4015247"/>
            <a:gd name="adj4" fmla="val 2252928"/>
            <a:gd name="adj5" fmla="val 606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B8985-F997-4DA4-8C82-91606725091B}">
      <dsp:nvSpPr>
        <dsp:cNvPr id="0" name=""/>
        <dsp:cNvSpPr/>
      </dsp:nvSpPr>
      <dsp:spPr>
        <a:xfrm>
          <a:off x="3816436" y="3668052"/>
          <a:ext cx="1206326" cy="120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Collect &amp; Score</a:t>
          </a:r>
          <a:endParaRPr lang="en-US" sz="2400" kern="1200" dirty="0"/>
        </a:p>
      </dsp:txBody>
      <dsp:txXfrm>
        <a:off x="3816436" y="3668052"/>
        <a:ext cx="1206326" cy="1206326"/>
      </dsp:txXfrm>
    </dsp:sp>
    <dsp:sp modelId="{6192F787-C320-4C39-9E50-8120271B3ED7}">
      <dsp:nvSpPr>
        <dsp:cNvPr id="0" name=""/>
        <dsp:cNvSpPr/>
      </dsp:nvSpPr>
      <dsp:spPr>
        <a:xfrm>
          <a:off x="2157030" y="913"/>
          <a:ext cx="4525138" cy="4525138"/>
        </a:xfrm>
        <a:prstGeom prst="circularArrow">
          <a:avLst>
            <a:gd name="adj1" fmla="val 5198"/>
            <a:gd name="adj2" fmla="val 335783"/>
            <a:gd name="adj3" fmla="val 8211289"/>
            <a:gd name="adj4" fmla="val 6448970"/>
            <a:gd name="adj5" fmla="val 606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1B30D-FF87-4A25-BF31-65E7FE4CF4A9}">
      <dsp:nvSpPr>
        <dsp:cNvPr id="0" name=""/>
        <dsp:cNvSpPr/>
      </dsp:nvSpPr>
      <dsp:spPr>
        <a:xfrm>
          <a:off x="1906969" y="2280743"/>
          <a:ext cx="1206326" cy="120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Analyze &amp; Discuss</a:t>
          </a:r>
          <a:endParaRPr lang="en-US" sz="2400" kern="1200" dirty="0"/>
        </a:p>
      </dsp:txBody>
      <dsp:txXfrm>
        <a:off x="1906969" y="2280743"/>
        <a:ext cx="1206326" cy="1206326"/>
      </dsp:txXfrm>
    </dsp:sp>
    <dsp:sp modelId="{C907205D-0D74-4BA2-962A-8BD41DC0F271}">
      <dsp:nvSpPr>
        <dsp:cNvPr id="0" name=""/>
        <dsp:cNvSpPr/>
      </dsp:nvSpPr>
      <dsp:spPr>
        <a:xfrm>
          <a:off x="2157030" y="913"/>
          <a:ext cx="4525138" cy="4525138"/>
        </a:xfrm>
        <a:prstGeom prst="circularArrow">
          <a:avLst>
            <a:gd name="adj1" fmla="val 5198"/>
            <a:gd name="adj2" fmla="val 335783"/>
            <a:gd name="adj3" fmla="val 12298442"/>
            <a:gd name="adj4" fmla="val 10770445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9093E-F23D-4DF0-A99D-48E2026EDD9F}">
      <dsp:nvSpPr>
        <dsp:cNvPr id="0" name=""/>
        <dsp:cNvSpPr/>
      </dsp:nvSpPr>
      <dsp:spPr>
        <a:xfrm>
          <a:off x="2636320" y="36029"/>
          <a:ext cx="1206326" cy="120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Act</a:t>
          </a:r>
          <a:endParaRPr lang="en-US" sz="2400" kern="1200" dirty="0"/>
        </a:p>
      </dsp:txBody>
      <dsp:txXfrm>
        <a:off x="2636320" y="36029"/>
        <a:ext cx="1206326" cy="1206326"/>
      </dsp:txXfrm>
    </dsp:sp>
    <dsp:sp modelId="{17AE72CB-C38F-468D-AC0D-6A85A6119360}">
      <dsp:nvSpPr>
        <dsp:cNvPr id="0" name=""/>
        <dsp:cNvSpPr/>
      </dsp:nvSpPr>
      <dsp:spPr>
        <a:xfrm>
          <a:off x="2157030" y="913"/>
          <a:ext cx="4525138" cy="4525138"/>
        </a:xfrm>
        <a:prstGeom prst="circularArrow">
          <a:avLst>
            <a:gd name="adj1" fmla="val 5198"/>
            <a:gd name="adj2" fmla="val 335783"/>
            <a:gd name="adj3" fmla="val 16866234"/>
            <a:gd name="adj4" fmla="val 15197983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E685F8-72F4-4891-90CD-D72A1E967A0D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99B694-0609-40BD-AC88-6D88903A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6A9C2B-D9BC-4230-A75A-01BCB6D202E4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26DFD7-18B3-4AD3-9762-DF9C0ED85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1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9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4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Sheri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59ACDA-DBA7-4997-9E83-2FE2F51BC287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29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Sheri – note materials in handouts</a:t>
            </a:r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E65605-F201-4984-B17A-E7AE9626019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2638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08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1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Sheri</a:t>
            </a:r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D0CD02-1ABB-45CB-A4BF-012CA8D815E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648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5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Melissa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210AC2-0EAD-4DB8-8FB9-D528669AE735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9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8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Sheri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5A8253-8674-4F32-9E29-BCB5BF97FA5C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4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1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DFD7-18B3-4AD3-9762-DF9C0ED852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6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111875"/>
            <a:ext cx="4286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701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792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16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111875"/>
            <a:ext cx="4286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871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111875"/>
            <a:ext cx="4286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35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111875"/>
            <a:ext cx="4286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34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111875"/>
            <a:ext cx="4286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392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111875"/>
            <a:ext cx="4286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617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5600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38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15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E594-5F09-439D-9860-B8B2C729E60C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18891-2F36-4129-882C-ADE9E0A2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commission.org/Criteria-Eligibility-and-Candidacy/glossary-new-criteria-for-accredita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Asking the Right Question - the Key to Good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Sheri Barrett, Johnson County Community College, Overland Park, KS</a:t>
            </a:r>
          </a:p>
          <a:p>
            <a:r>
              <a:rPr lang="en-US" dirty="0" smtClean="0"/>
              <a:t>Melissa Giese, Metropolitan Community College, Kansas City, MO</a:t>
            </a:r>
          </a:p>
        </p:txBody>
      </p:sp>
    </p:spTree>
    <p:extLst>
      <p:ext uri="{BB962C8B-B14F-4D97-AF65-F5344CB8AC3E}">
        <p14:creationId xmlns:p14="http://schemas.microsoft.com/office/powerpoint/2010/main" val="2983934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 assessment </a:t>
            </a:r>
            <a:r>
              <a:rPr lang="en-US" dirty="0"/>
              <a:t>q</a:t>
            </a:r>
            <a:r>
              <a:rPr lang="en-US" dirty="0" smtClean="0"/>
              <a:t>uestion based on your program.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Peer Review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Feedback.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Final Version.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0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1"/>
            <a:ext cx="8229600" cy="4068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/>
              <a:t>“The goal of assessment is information-based decision-making.” </a:t>
            </a:r>
          </a:p>
          <a:p>
            <a:pPr marL="0" indent="0">
              <a:buNone/>
              <a:defRPr/>
            </a:pPr>
            <a:endParaRPr lang="en-US" sz="3600" dirty="0"/>
          </a:p>
          <a:p>
            <a:pPr marL="0" indent="0" algn="r">
              <a:buNone/>
              <a:defRPr/>
            </a:pPr>
            <a:r>
              <a:rPr lang="en-US" dirty="0" smtClean="0"/>
              <a:t>Barbara </a:t>
            </a:r>
            <a:r>
              <a:rPr lang="en-US" dirty="0" err="1" smtClean="0"/>
              <a:t>Walvoord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94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Planning the Assessment</a:t>
            </a:r>
          </a:p>
        </p:txBody>
      </p:sp>
      <p:sp>
        <p:nvSpPr>
          <p:cNvPr id="4608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>
              <a:lnSpc>
                <a:spcPct val="150000"/>
              </a:lnSpc>
            </a:pPr>
            <a:r>
              <a:rPr lang="en-US" altLang="en-US" dirty="0" smtClean="0"/>
              <a:t>Understanding Your Assessment Toolbox</a:t>
            </a:r>
          </a:p>
          <a:p>
            <a:pPr marL="273050">
              <a:lnSpc>
                <a:spcPct val="150000"/>
              </a:lnSpc>
            </a:pPr>
            <a:r>
              <a:rPr lang="en-US" altLang="en-US" dirty="0" smtClean="0"/>
              <a:t>Managing Data Collection</a:t>
            </a:r>
          </a:p>
          <a:p>
            <a:pPr marL="273050">
              <a:lnSpc>
                <a:spcPct val="150000"/>
              </a:lnSpc>
            </a:pPr>
            <a:r>
              <a:rPr lang="en-US" altLang="en-US" dirty="0" smtClean="0"/>
              <a:t>After the Data – or What’s Next?</a:t>
            </a:r>
          </a:p>
        </p:txBody>
      </p:sp>
    </p:spTree>
    <p:extLst>
      <p:ext uri="{BB962C8B-B14F-4D97-AF65-F5344CB8AC3E}">
        <p14:creationId xmlns:p14="http://schemas.microsoft.com/office/powerpoint/2010/main" val="2354640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in the Toolbox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smtClean="0"/>
              <a:t>Academic Assessment</a:t>
            </a:r>
            <a:endParaRPr lang="en-US" sz="3200" dirty="0"/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2800" dirty="0"/>
              <a:t>Pre/Post Test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2800" dirty="0"/>
              <a:t>Embedded </a:t>
            </a:r>
            <a:r>
              <a:rPr lang="en-US" sz="2800" dirty="0" smtClean="0"/>
              <a:t>Questions</a:t>
            </a:r>
            <a:endParaRPr lang="en-US" sz="2800" dirty="0"/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2800" dirty="0"/>
              <a:t>Project Based </a:t>
            </a:r>
            <a:r>
              <a:rPr lang="en-US" sz="2800" dirty="0" smtClean="0"/>
              <a:t>Assignments </a:t>
            </a:r>
            <a:endParaRPr lang="en-US" sz="2800" dirty="0"/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2800" dirty="0"/>
              <a:t>Portfolios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2800" dirty="0"/>
              <a:t>Surveys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2800" dirty="0" smtClean="0"/>
              <a:t>Performance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2800" dirty="0" smtClean="0"/>
              <a:t>Other Examples?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Student Affairs Assessment</a:t>
            </a:r>
          </a:p>
          <a:p>
            <a:r>
              <a:rPr lang="en-US" dirty="0" smtClean="0"/>
              <a:t>Surveys</a:t>
            </a:r>
          </a:p>
          <a:p>
            <a:r>
              <a:rPr lang="en-US" dirty="0" smtClean="0"/>
              <a:t>Needs Assessment</a:t>
            </a:r>
          </a:p>
          <a:p>
            <a:r>
              <a:rPr lang="en-US" dirty="0" smtClean="0"/>
              <a:t>Satisfaction</a:t>
            </a:r>
          </a:p>
          <a:p>
            <a:r>
              <a:rPr lang="en-US" dirty="0" smtClean="0"/>
              <a:t>Outcomes</a:t>
            </a:r>
          </a:p>
          <a:p>
            <a:r>
              <a:rPr lang="en-US" dirty="0" smtClean="0"/>
              <a:t>Cost Effectiveness</a:t>
            </a:r>
          </a:p>
          <a:p>
            <a:r>
              <a:rPr lang="en-US" dirty="0" smtClean="0"/>
              <a:t>Existing Data</a:t>
            </a:r>
          </a:p>
          <a:p>
            <a:r>
              <a:rPr lang="en-US" dirty="0" smtClean="0"/>
              <a:t>Other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5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Manageable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566"/>
            <a:ext cx="10515600" cy="4660397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dirty="0"/>
              <a:t>Start Simple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3200" dirty="0" smtClean="0"/>
              <a:t>Pilot methodology (survey, test instrument, rubrics, data collection)</a:t>
            </a:r>
            <a:endParaRPr lang="en-US" sz="3200" dirty="0"/>
          </a:p>
          <a:p>
            <a:pPr marL="292100" lvl="1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3200" dirty="0"/>
              <a:t>Work out the </a:t>
            </a:r>
            <a:r>
              <a:rPr lang="en-US" sz="3200" dirty="0" smtClean="0"/>
              <a:t>kinks.</a:t>
            </a:r>
            <a:endParaRPr lang="en-US" sz="3200" dirty="0"/>
          </a:p>
          <a:p>
            <a:pPr marL="292100" lvl="1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3200" dirty="0"/>
              <a:t>Develop a working hypothesis based on the first collection of data (in other words have an expectation</a:t>
            </a:r>
            <a:r>
              <a:rPr lang="en-US" sz="3200" dirty="0" smtClean="0"/>
              <a:t>).</a:t>
            </a:r>
            <a:endParaRPr lang="en-US" sz="3200" dirty="0"/>
          </a:p>
          <a:p>
            <a:pPr lvl="1" indent="-182880" fontAlgn="auto">
              <a:spcAft>
                <a:spcPts val="0"/>
              </a:spcAft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78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over-collection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Choose only those variables that you have control over </a:t>
            </a:r>
            <a:r>
              <a:rPr lang="en-US" sz="3200" b="1" dirty="0" smtClean="0"/>
              <a:t>(this is based on your mission!)</a:t>
            </a:r>
          </a:p>
          <a:p>
            <a:r>
              <a:rPr lang="en-US" sz="3200" dirty="0" smtClean="0"/>
              <a:t>Example – Open Access Community College</a:t>
            </a:r>
          </a:p>
          <a:p>
            <a:pPr lvl="1"/>
            <a:r>
              <a:rPr lang="en-US" sz="2800" dirty="0" smtClean="0"/>
              <a:t>Not Gender</a:t>
            </a:r>
          </a:p>
          <a:p>
            <a:pPr lvl="1"/>
            <a:r>
              <a:rPr lang="en-US" sz="2800" dirty="0" smtClean="0"/>
              <a:t>Not Age</a:t>
            </a:r>
          </a:p>
          <a:p>
            <a:pPr lvl="1"/>
            <a:r>
              <a:rPr lang="en-US" sz="2800" dirty="0" smtClean="0"/>
              <a:t>Not Socioeconomics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4160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Steps </a:t>
            </a:r>
          </a:p>
        </p:txBody>
      </p:sp>
      <p:sp>
        <p:nvSpPr>
          <p:cNvPr id="6656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/>
            <a:r>
              <a:rPr lang="en-US" altLang="en-US" sz="3200" dirty="0" smtClean="0"/>
              <a:t>Discuss findings </a:t>
            </a:r>
            <a:r>
              <a:rPr lang="en-US" altLang="en-US" sz="3200" dirty="0" smtClean="0"/>
              <a:t>candidly.</a:t>
            </a:r>
            <a:endParaRPr lang="en-US" altLang="en-US" sz="3200" dirty="0" smtClean="0"/>
          </a:p>
          <a:p>
            <a:pPr marL="273050"/>
            <a:r>
              <a:rPr lang="en-US" altLang="en-US" sz="3200" dirty="0" smtClean="0"/>
              <a:t>Report on your findings.</a:t>
            </a:r>
          </a:p>
          <a:p>
            <a:pPr marL="273050"/>
            <a:r>
              <a:rPr lang="en-US" altLang="en-US" sz="3200" dirty="0" smtClean="0"/>
              <a:t>Use the findings to improve curriculum/programs.</a:t>
            </a:r>
          </a:p>
          <a:p>
            <a:pPr marL="273050"/>
            <a:r>
              <a:rPr lang="en-US" altLang="en-US" sz="3200" dirty="0" smtClean="0"/>
              <a:t>Exchange ideas freely.</a:t>
            </a:r>
          </a:p>
        </p:txBody>
      </p:sp>
    </p:spTree>
    <p:extLst>
      <p:ext uri="{BB962C8B-B14F-4D97-AF65-F5344CB8AC3E}">
        <p14:creationId xmlns:p14="http://schemas.microsoft.com/office/powerpoint/2010/main" val="101192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time and sense of being overwhelmed</a:t>
            </a:r>
          </a:p>
          <a:p>
            <a:r>
              <a:rPr lang="en-US" dirty="0" smtClean="0"/>
              <a:t>Insufficient knowledge of how to conduct assessment</a:t>
            </a:r>
          </a:p>
          <a:p>
            <a:r>
              <a:rPr lang="en-US" dirty="0" smtClean="0"/>
              <a:t>Lack of central coordination of assessment</a:t>
            </a:r>
          </a:p>
          <a:p>
            <a:r>
              <a:rPr lang="en-US" dirty="0" smtClean="0"/>
              <a:t>Striving for the perfect assessment project</a:t>
            </a:r>
          </a:p>
          <a:p>
            <a:r>
              <a:rPr lang="en-US" dirty="0" smtClean="0"/>
              <a:t>Indeterminate assessment results</a:t>
            </a:r>
          </a:p>
          <a:p>
            <a:r>
              <a:rPr lang="en-US" dirty="0" smtClean="0"/>
              <a:t>Skepticism about how </a:t>
            </a:r>
            <a:r>
              <a:rPr lang="en-US" smtClean="0"/>
              <a:t>evidence will be used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94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783771"/>
            <a:ext cx="10515600" cy="4340906"/>
          </a:xfrm>
        </p:spPr>
        <p:txBody>
          <a:bodyPr/>
          <a:lstStyle/>
          <a:p>
            <a:r>
              <a:rPr lang="en-US" dirty="0" smtClean="0"/>
              <a:t>Robust discussion!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has worked well for you?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was a dismal failure?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are you trying 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4855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Data, Data 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67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Some things are the same everywhere…</a:t>
            </a:r>
          </a:p>
        </p:txBody>
      </p:sp>
    </p:spTree>
    <p:extLst>
      <p:ext uri="{BB962C8B-B14F-4D97-AF65-F5344CB8AC3E}">
        <p14:creationId xmlns:p14="http://schemas.microsoft.com/office/powerpoint/2010/main" val="2131547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most important things to do with data…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</a:t>
            </a:r>
          </a:p>
          <a:p>
            <a:r>
              <a:rPr lang="en-US" dirty="0" smtClean="0"/>
              <a:t>Visualize</a:t>
            </a:r>
          </a:p>
          <a:p>
            <a:r>
              <a:rPr lang="en-US" dirty="0" smtClean="0"/>
              <a:t>Visualize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83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Make Sure Your Data Charts are Accurate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1828801" y="1981201"/>
          <a:ext cx="4194175" cy="420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152753" y="2133600"/>
          <a:ext cx="4362847" cy="405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82233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Look at the Data in Multiple Ways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2245061"/>
              </p:ext>
            </p:extLst>
          </p:nvPr>
        </p:nvGraphicFramePr>
        <p:xfrm>
          <a:off x="500744" y="1184276"/>
          <a:ext cx="5057775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3" imgW="5468586" imgH="5566130" progId="Excel.Chart.8">
                  <p:embed/>
                </p:oleObj>
              </mc:Choice>
              <mc:Fallback>
                <p:oleObj name="Chart" r:id="rId3" imgW="5468586" imgH="556613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744" y="1184276"/>
                        <a:ext cx="5057775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16374252"/>
              </p:ext>
            </p:extLst>
          </p:nvPr>
        </p:nvGraphicFramePr>
        <p:xfrm>
          <a:off x="6066971" y="1465943"/>
          <a:ext cx="5464629" cy="492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9702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 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CFABD95F-3D24-4C8B-B291-3B30966F30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849460"/>
              </p:ext>
            </p:extLst>
          </p:nvPr>
        </p:nvGraphicFramePr>
        <p:xfrm>
          <a:off x="2656112" y="587829"/>
          <a:ext cx="9209316" cy="672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68954"/>
            <a:ext cx="3269343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Include What’s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26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456078" y="352427"/>
            <a:ext cx="9283019" cy="77787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Consider all the Implications/Causation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9CC0CD2E-3ECE-4EA2-BA7D-6B0CA4561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170999"/>
              </p:ext>
            </p:extLst>
          </p:nvPr>
        </p:nvGraphicFramePr>
        <p:xfrm>
          <a:off x="0" y="1320799"/>
          <a:ext cx="6183086" cy="42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2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345469"/>
              </p:ext>
            </p:extLst>
          </p:nvPr>
        </p:nvGraphicFramePr>
        <p:xfrm>
          <a:off x="6097588" y="1193801"/>
          <a:ext cx="6003783" cy="471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7023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Accrediting Bodies!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Higher Learning Commission </a:t>
            </a:r>
            <a:r>
              <a:rPr lang="en-US" dirty="0">
                <a:solidFill>
                  <a:srgbClr val="FF0000"/>
                </a:solidFill>
              </a:rPr>
              <a:t>(formerly North Central Association)</a:t>
            </a:r>
          </a:p>
          <a:p>
            <a:pPr>
              <a:lnSpc>
                <a:spcPct val="150000"/>
              </a:lnSpc>
            </a:pPr>
            <a:r>
              <a:rPr lang="en-US" dirty="0"/>
              <a:t>Middle States Commission on Higher Education</a:t>
            </a:r>
          </a:p>
          <a:p>
            <a:pPr>
              <a:lnSpc>
                <a:spcPct val="150000"/>
              </a:lnSpc>
            </a:pPr>
            <a:r>
              <a:rPr lang="en-US" dirty="0"/>
              <a:t>New England Association of Schools and Colleges</a:t>
            </a:r>
          </a:p>
          <a:p>
            <a:pPr>
              <a:lnSpc>
                <a:spcPct val="150000"/>
              </a:lnSpc>
            </a:pPr>
            <a:r>
              <a:rPr lang="en-US" dirty="0"/>
              <a:t>Southern Association of College and Schools</a:t>
            </a:r>
          </a:p>
          <a:p>
            <a:pPr>
              <a:lnSpc>
                <a:spcPct val="150000"/>
              </a:lnSpc>
            </a:pPr>
            <a:r>
              <a:rPr lang="en-US" dirty="0"/>
              <a:t>Western Association of Schools and Colleges</a:t>
            </a:r>
          </a:p>
          <a:p>
            <a:pPr>
              <a:lnSpc>
                <a:spcPct val="150000"/>
              </a:lnSpc>
            </a:pPr>
            <a:r>
              <a:rPr lang="en-US" dirty="0"/>
              <a:t>Northwest Accreditation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741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Student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48477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Criteria on Assessment is part of all 6 of the Regional Accrediting Bodies</a:t>
            </a:r>
          </a:p>
          <a:p>
            <a:r>
              <a:rPr lang="en-US" dirty="0" smtClean="0"/>
              <a:t>Part of the requirements for Specialized Accrediting Agencies</a:t>
            </a:r>
          </a:p>
          <a:p>
            <a:r>
              <a:rPr lang="en-US" dirty="0" smtClean="0"/>
              <a:t>Now includes “Co-curricular” learning outcomes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4.B. The institution demonstrates a commitment to educational achievement and improvement through ongoing </a:t>
            </a:r>
            <a:r>
              <a:rPr lang="en-US" u="sng" dirty="0">
                <a:hlinkClick r:id="rId3"/>
              </a:rPr>
              <a:t>assessment</a:t>
            </a:r>
            <a:r>
              <a:rPr lang="en-US" dirty="0"/>
              <a:t> of student learning.</a:t>
            </a:r>
          </a:p>
          <a:p>
            <a:pPr marL="457200" lvl="1" indent="0">
              <a:buNone/>
            </a:pPr>
            <a:r>
              <a:rPr lang="en-US" dirty="0"/>
              <a:t>1. The institution has clearly stated </a:t>
            </a:r>
            <a:r>
              <a:rPr lang="en-US" u="sng" dirty="0">
                <a:hlinkClick r:id="rId3"/>
              </a:rPr>
              <a:t>goals</a:t>
            </a:r>
            <a:r>
              <a:rPr lang="en-US" dirty="0"/>
              <a:t> for student learning and effective processes for </a:t>
            </a:r>
            <a:r>
              <a:rPr lang="en-US" u="sng" dirty="0">
                <a:hlinkClick r:id="rId3"/>
              </a:rPr>
              <a:t>assessment</a:t>
            </a:r>
            <a:r>
              <a:rPr lang="en-US" dirty="0"/>
              <a:t> of student learning and achievement of learning </a:t>
            </a:r>
            <a:r>
              <a:rPr lang="en-US" u="sng" dirty="0">
                <a:hlinkClick r:id="rId3"/>
              </a:rPr>
              <a:t>goals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The institution assesses achievement of the learning </a:t>
            </a:r>
            <a:r>
              <a:rPr lang="en-US" b="1" u="sng" dirty="0">
                <a:solidFill>
                  <a:srgbClr val="FF0000"/>
                </a:solidFill>
                <a:hlinkClick r:id="rId3"/>
              </a:rPr>
              <a:t>outcomes</a:t>
            </a:r>
            <a:r>
              <a:rPr lang="en-US" b="1" dirty="0">
                <a:solidFill>
                  <a:srgbClr val="FF0000"/>
                </a:solidFill>
              </a:rPr>
              <a:t> that it claims for its curricular and co-curricular programs.</a:t>
            </a:r>
          </a:p>
          <a:p>
            <a:pPr marL="457200" lvl="1" indent="0">
              <a:buNone/>
            </a:pPr>
            <a:r>
              <a:rPr lang="en-US" dirty="0"/>
              <a:t>3. The institution uses the information gained from </a:t>
            </a:r>
            <a:r>
              <a:rPr lang="en-US" u="sng" dirty="0">
                <a:hlinkClick r:id="rId3"/>
              </a:rPr>
              <a:t>assessment</a:t>
            </a:r>
            <a:r>
              <a:rPr lang="en-US" dirty="0"/>
              <a:t> to improve student learning.</a:t>
            </a:r>
          </a:p>
          <a:p>
            <a:pPr marL="457200" lvl="1" indent="0">
              <a:buNone/>
            </a:pPr>
            <a:r>
              <a:rPr lang="en-US" dirty="0"/>
              <a:t>4. The institution’s processes and methodologies to assess student learning reflect good practice, including the substantial participation of </a:t>
            </a:r>
            <a:r>
              <a:rPr lang="en-US" u="sng" dirty="0">
                <a:hlinkClick r:id="rId3"/>
              </a:rPr>
              <a:t>faculty</a:t>
            </a:r>
            <a:r>
              <a:rPr lang="en-US" dirty="0"/>
              <a:t> and other instructional staff members.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6705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Assessment – A Conceptual Framework</a:t>
            </a:r>
          </a:p>
        </p:txBody>
      </p:sp>
    </p:spTree>
    <p:extLst>
      <p:ext uri="{BB962C8B-B14F-4D97-AF65-F5344CB8AC3E}">
        <p14:creationId xmlns:p14="http://schemas.microsoft.com/office/powerpoint/2010/main" val="146331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of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009877"/>
              </p:ext>
            </p:extLst>
          </p:nvPr>
        </p:nvGraphicFramePr>
        <p:xfrm>
          <a:off x="1157868" y="1414346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814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assessment starts with a good question.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dirty="0" smtClean="0"/>
              <a:t>Questions to help focus assessment activities: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3200" dirty="0" smtClean="0"/>
              <a:t>What should students learn/gain from participation in the class/program/activity?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3200" dirty="0" smtClean="0"/>
              <a:t>How did it go?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3200" dirty="0" smtClean="0"/>
              <a:t>What evidence do you have?</a:t>
            </a:r>
          </a:p>
          <a:p>
            <a:pPr lvl="1" indent="-182880" fontAlgn="auto">
              <a:spcAft>
                <a:spcPts val="0"/>
              </a:spcAft>
              <a:defRPr/>
            </a:pPr>
            <a:r>
              <a:rPr lang="en-US" sz="3200" dirty="0" smtClean="0"/>
              <a:t>What are you doing with that evidence?</a:t>
            </a:r>
          </a:p>
        </p:txBody>
      </p:sp>
    </p:spTree>
    <p:extLst>
      <p:ext uri="{BB962C8B-B14F-4D97-AF65-F5344CB8AC3E}">
        <p14:creationId xmlns:p14="http://schemas.microsoft.com/office/powerpoint/2010/main" val="422511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Devising an Assessment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smtClean="0"/>
              <a:t>The right question keeps the following in mind:</a:t>
            </a:r>
          </a:p>
          <a:p>
            <a:pPr lvl="1"/>
            <a:r>
              <a:rPr lang="en-US" altLang="en-US" sz="2800" b="1" dirty="0" smtClean="0"/>
              <a:t>Meaningful</a:t>
            </a:r>
            <a:r>
              <a:rPr lang="en-US" altLang="en-US" sz="2800" dirty="0" smtClean="0"/>
              <a:t> – </a:t>
            </a:r>
            <a:r>
              <a:rPr lang="en-US" altLang="en-US" sz="2800" dirty="0"/>
              <a:t>i</a:t>
            </a:r>
            <a:r>
              <a:rPr lang="en-US" altLang="en-US" sz="2800" dirty="0" smtClean="0"/>
              <a:t>t is a question that faculty/staff want to know the answer to, and that knowing the answer will help them impact learning.</a:t>
            </a:r>
          </a:p>
          <a:p>
            <a:pPr lvl="1"/>
            <a:r>
              <a:rPr lang="en-US" altLang="en-US" sz="2800" b="1" dirty="0" smtClean="0"/>
              <a:t>Measurable</a:t>
            </a:r>
            <a:r>
              <a:rPr lang="en-US" altLang="en-US" sz="2800" dirty="0" smtClean="0"/>
              <a:t> – work at asking a question that can be answered – usually that means narrowing down the question.</a:t>
            </a:r>
          </a:p>
          <a:p>
            <a:pPr lvl="1"/>
            <a:r>
              <a:rPr lang="en-US" altLang="en-US" sz="2800" b="1" dirty="0" smtClean="0"/>
              <a:t>Manageable </a:t>
            </a:r>
            <a:r>
              <a:rPr lang="en-US" altLang="en-US" sz="2800" dirty="0" smtClean="0"/>
              <a:t>– it is important to keep the question and the process of collecting data manageable.</a:t>
            </a: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52651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sure the assessment is asking a question that can be answered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415"/>
            <a:ext cx="10515600" cy="4671548"/>
          </a:xfrm>
        </p:spPr>
        <p:txBody>
          <a:bodyPr>
            <a:normAutofit lnSpcReduction="10000"/>
          </a:bodyPr>
          <a:lstStyle/>
          <a:p>
            <a:pPr marL="45720" indent="0">
              <a:buNone/>
              <a:defRPr/>
            </a:pPr>
            <a:r>
              <a:rPr lang="en-US" sz="3600" i="1" dirty="0" smtClean="0"/>
              <a:t>Narrow </a:t>
            </a:r>
            <a:r>
              <a:rPr lang="en-US" sz="3600" i="1" dirty="0"/>
              <a:t>the </a:t>
            </a:r>
            <a:r>
              <a:rPr lang="en-US" sz="3600" i="1" dirty="0" smtClean="0"/>
              <a:t>scope</a:t>
            </a:r>
            <a:endParaRPr lang="en-US" sz="3600" i="1" dirty="0"/>
          </a:p>
          <a:p>
            <a:pPr indent="-182880">
              <a:defRPr/>
            </a:pPr>
            <a:r>
              <a:rPr lang="en-US" b="1" i="1" dirty="0" smtClean="0"/>
              <a:t>Too </a:t>
            </a:r>
            <a:r>
              <a:rPr lang="en-US" b="1" i="1" dirty="0"/>
              <a:t>Broad</a:t>
            </a:r>
            <a:r>
              <a:rPr lang="en-US" dirty="0"/>
              <a:t>:  </a:t>
            </a:r>
            <a:r>
              <a:rPr lang="en-US" i="1" dirty="0"/>
              <a:t>What attitudes do students need to possess to pass the problem-solving essay portion on the mid-term exam?</a:t>
            </a:r>
          </a:p>
          <a:p>
            <a:pPr indent="-182880">
              <a:defRPr/>
            </a:pPr>
            <a:r>
              <a:rPr lang="en-US" b="1" i="1" dirty="0" smtClean="0"/>
              <a:t>Narrower</a:t>
            </a:r>
            <a:r>
              <a:rPr lang="en-US" dirty="0"/>
              <a:t>:  </a:t>
            </a:r>
            <a:r>
              <a:rPr lang="en-US" i="1" dirty="0"/>
              <a:t>What key concepts are students not understanding in the curriculum as reflected in the problem-solving essay portion of the mid-term</a:t>
            </a:r>
            <a:r>
              <a:rPr lang="en-US" i="1" dirty="0" smtClean="0"/>
              <a:t>?</a:t>
            </a:r>
          </a:p>
          <a:p>
            <a:pPr indent="-182880">
              <a:defRPr/>
            </a:pPr>
            <a:r>
              <a:rPr lang="en-US" b="1" i="1" dirty="0" smtClean="0"/>
              <a:t>Too Broad: </a:t>
            </a:r>
            <a:r>
              <a:rPr lang="en-US" i="1" dirty="0" smtClean="0"/>
              <a:t>Financial Aid staff will help at orientation with the goal of decreasing questions during the first week of classes.</a:t>
            </a:r>
          </a:p>
          <a:p>
            <a:pPr indent="-182880">
              <a:defRPr/>
            </a:pPr>
            <a:r>
              <a:rPr lang="en-US" b="1" i="1" dirty="0" smtClean="0"/>
              <a:t>Narrower: </a:t>
            </a:r>
            <a:r>
              <a:rPr lang="en-US" i="1" dirty="0" smtClean="0"/>
              <a:t>Financial Aid staff will participate in orientation with a section on most common questions with the goal of decreasing by 50% the questions during the first week of class.</a:t>
            </a:r>
            <a:endParaRPr lang="en-US" b="1" i="1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21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708</Words>
  <Application>Microsoft Office PowerPoint</Application>
  <PresentationFormat>Widescreen</PresentationFormat>
  <Paragraphs>148</Paragraphs>
  <Slides>24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Wingdings 2</vt:lpstr>
      <vt:lpstr>Office Theme</vt:lpstr>
      <vt:lpstr>Chart</vt:lpstr>
      <vt:lpstr>Asking the Right Question - the Key to Good Assessment</vt:lpstr>
      <vt:lpstr>Some things are the same everywhere…</vt:lpstr>
      <vt:lpstr>Accrediting Bodies!</vt:lpstr>
      <vt:lpstr>Assessment of Student Learning</vt:lpstr>
      <vt:lpstr>Assessment – A Conceptual Framework</vt:lpstr>
      <vt:lpstr>Cycle of Assessment</vt:lpstr>
      <vt:lpstr>Good assessment starts with a good question.</vt:lpstr>
      <vt:lpstr>Devising an Assessment Question</vt:lpstr>
      <vt:lpstr>Make sure the assessment is asking a question that can be answered </vt:lpstr>
      <vt:lpstr>Hands-On Exercise</vt:lpstr>
      <vt:lpstr>PowerPoint Presentation</vt:lpstr>
      <vt:lpstr>Planning the Assessment</vt:lpstr>
      <vt:lpstr>Tools in the Toolbox</vt:lpstr>
      <vt:lpstr>Manageable Data Collection</vt:lpstr>
      <vt:lpstr>Avoid over-collection of data</vt:lpstr>
      <vt:lpstr>Next Steps </vt:lpstr>
      <vt:lpstr>Barriers to Success</vt:lpstr>
      <vt:lpstr>PowerPoint Presentation</vt:lpstr>
      <vt:lpstr>Data, Data Everywhere</vt:lpstr>
      <vt:lpstr>The 3 most important things to do with data…</vt:lpstr>
      <vt:lpstr>Make Sure Your Data Charts are Accurate</vt:lpstr>
      <vt:lpstr>Look at the Data in Multiple Ways</vt:lpstr>
      <vt:lpstr>Include What’s Important</vt:lpstr>
      <vt:lpstr>Consider all the Implications/Causation</vt:lpstr>
    </vt:vector>
  </TitlesOfParts>
  <Company>Johnson County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 Barrett</dc:creator>
  <cp:lastModifiedBy>Sheri Barrett</cp:lastModifiedBy>
  <cp:revision>51</cp:revision>
  <cp:lastPrinted>2016-05-03T16:22:15Z</cp:lastPrinted>
  <dcterms:created xsi:type="dcterms:W3CDTF">2016-04-25T17:58:41Z</dcterms:created>
  <dcterms:modified xsi:type="dcterms:W3CDTF">2017-05-03T18:40:12Z</dcterms:modified>
</cp:coreProperties>
</file>