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5"/>
  </p:notesMasterIdLst>
  <p:sldIdLst>
    <p:sldId id="256" r:id="rId2"/>
    <p:sldId id="274" r:id="rId3"/>
    <p:sldId id="276" r:id="rId4"/>
    <p:sldId id="258" r:id="rId5"/>
    <p:sldId id="275" r:id="rId6"/>
    <p:sldId id="261" r:id="rId7"/>
    <p:sldId id="269" r:id="rId8"/>
    <p:sldId id="270" r:id="rId9"/>
    <p:sldId id="271" r:id="rId10"/>
    <p:sldId id="272" r:id="rId11"/>
    <p:sldId id="260" r:id="rId12"/>
    <p:sldId id="265" r:id="rId13"/>
    <p:sldId id="273" r:id="rId14"/>
    <p:sldId id="281" r:id="rId15"/>
    <p:sldId id="282" r:id="rId16"/>
    <p:sldId id="284" r:id="rId17"/>
    <p:sldId id="283" r:id="rId18"/>
    <p:sldId id="285" r:id="rId19"/>
    <p:sldId id="287" r:id="rId20"/>
    <p:sldId id="288" r:id="rId21"/>
    <p:sldId id="289" r:id="rId22"/>
    <p:sldId id="290"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26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39"/>
    <p:restoredTop sz="94676"/>
  </p:normalViewPr>
  <p:slideViewPr>
    <p:cSldViewPr snapToGrid="0" snapToObjects="1" showGuides="1">
      <p:cViewPr varScale="1">
        <p:scale>
          <a:sx n="106" d="100"/>
          <a:sy n="106" d="100"/>
        </p:scale>
        <p:origin x="640" y="168"/>
      </p:cViewPr>
      <p:guideLst>
        <p:guide orient="horz" pos="1776"/>
        <p:guide pos="267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eathertemp:Documents:Concept%20Inventory%20Project:PrevsPostAnalysis%20Fall%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eathertemp:Documents:Concept%20Inventory%20Project:MHSCI%20PreTest%20data%20Fall%202015.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hseitz/Documents/Concept%20Inventory%20Project/JCCC%20AHCI%20Data%20Fall%202016.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hseitz/Documents/Concept%20Inventory%20Project/JCCC%20AHCI%20Data%20Fall%202016.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hseitz/Documents/Concept%20Inventory%20Project/JCCC%20AHCI%20Data%20Fall%202016.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hseitz/Documents/Concept%20Inventory%20Project/JCCC%20AHCI%20Data%20Fall%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Question 13</a:t>
            </a:r>
          </a:p>
        </c:rich>
      </c:tx>
      <c:layout/>
      <c:overlay val="0"/>
    </c:title>
    <c:autoTitleDeleted val="0"/>
    <c:plotArea>
      <c:layout/>
      <c:barChart>
        <c:barDir val="col"/>
        <c:grouping val="clustered"/>
        <c:varyColors val="0"/>
        <c:ser>
          <c:idx val="0"/>
          <c:order val="0"/>
          <c:invertIfNegative val="0"/>
          <c:cat>
            <c:strRef>
              <c:f>Sheet1!$A$78:$A$82</c:f>
              <c:strCache>
                <c:ptCount val="5"/>
                <c:pt idx="0">
                  <c:v>A</c:v>
                </c:pt>
                <c:pt idx="1">
                  <c:v>B-correct</c:v>
                </c:pt>
                <c:pt idx="2">
                  <c:v>C</c:v>
                </c:pt>
                <c:pt idx="3">
                  <c:v>D</c:v>
                </c:pt>
                <c:pt idx="4">
                  <c:v>I don't know</c:v>
                </c:pt>
              </c:strCache>
            </c:strRef>
          </c:cat>
          <c:val>
            <c:numRef>
              <c:f>Sheet1!$B$78:$B$82</c:f>
              <c:numCache>
                <c:formatCode>General</c:formatCode>
                <c:ptCount val="5"/>
                <c:pt idx="0">
                  <c:v>6.34146341463415</c:v>
                </c:pt>
                <c:pt idx="1">
                  <c:v>29.26829268292675</c:v>
                </c:pt>
                <c:pt idx="2">
                  <c:v>14.14634146341463</c:v>
                </c:pt>
                <c:pt idx="3">
                  <c:v>7.317073170731707</c:v>
                </c:pt>
                <c:pt idx="4">
                  <c:v>42.92682926829256</c:v>
                </c:pt>
              </c:numCache>
            </c:numRef>
          </c:val>
        </c:ser>
        <c:ser>
          <c:idx val="1"/>
          <c:order val="1"/>
          <c:invertIfNegative val="0"/>
          <c:cat>
            <c:strRef>
              <c:f>Sheet1!$A$78:$A$82</c:f>
              <c:strCache>
                <c:ptCount val="5"/>
                <c:pt idx="0">
                  <c:v>A</c:v>
                </c:pt>
                <c:pt idx="1">
                  <c:v>B-correct</c:v>
                </c:pt>
                <c:pt idx="2">
                  <c:v>C</c:v>
                </c:pt>
                <c:pt idx="3">
                  <c:v>D</c:v>
                </c:pt>
                <c:pt idx="4">
                  <c:v>I don't know</c:v>
                </c:pt>
              </c:strCache>
            </c:strRef>
          </c:cat>
          <c:val>
            <c:numRef>
              <c:f>Sheet1!$C$78:$C$82</c:f>
              <c:numCache>
                <c:formatCode>General</c:formatCode>
                <c:ptCount val="5"/>
                <c:pt idx="0">
                  <c:v>6.593406593406594</c:v>
                </c:pt>
                <c:pt idx="1">
                  <c:v>59.34065934065934</c:v>
                </c:pt>
                <c:pt idx="2">
                  <c:v>9.89010989010989</c:v>
                </c:pt>
                <c:pt idx="3">
                  <c:v>7.692307692307692</c:v>
                </c:pt>
                <c:pt idx="4">
                  <c:v>16.48351648351648</c:v>
                </c:pt>
              </c:numCache>
            </c:numRef>
          </c:val>
        </c:ser>
        <c:dLbls>
          <c:showLegendKey val="0"/>
          <c:showVal val="0"/>
          <c:showCatName val="0"/>
          <c:showSerName val="0"/>
          <c:showPercent val="0"/>
          <c:showBubbleSize val="0"/>
        </c:dLbls>
        <c:gapWidth val="150"/>
        <c:axId val="-2115053680"/>
        <c:axId val="-2115812384"/>
      </c:barChart>
      <c:catAx>
        <c:axId val="-2115053680"/>
        <c:scaling>
          <c:orientation val="minMax"/>
        </c:scaling>
        <c:delete val="0"/>
        <c:axPos val="b"/>
        <c:numFmt formatCode="General" sourceLinked="0"/>
        <c:majorTickMark val="out"/>
        <c:minorTickMark val="none"/>
        <c:tickLblPos val="nextTo"/>
        <c:txPr>
          <a:bodyPr/>
          <a:lstStyle/>
          <a:p>
            <a:pPr>
              <a:defRPr sz="1400"/>
            </a:pPr>
            <a:endParaRPr lang="en-US"/>
          </a:p>
        </c:txPr>
        <c:crossAx val="-2115812384"/>
        <c:crosses val="autoZero"/>
        <c:auto val="1"/>
        <c:lblAlgn val="ctr"/>
        <c:lblOffset val="100"/>
        <c:noMultiLvlLbl val="0"/>
      </c:catAx>
      <c:valAx>
        <c:axId val="-2115812384"/>
        <c:scaling>
          <c:orientation val="minMax"/>
        </c:scaling>
        <c:delete val="0"/>
        <c:axPos val="l"/>
        <c:title>
          <c:tx>
            <c:rich>
              <a:bodyPr rot="-5400000" vert="horz"/>
              <a:lstStyle/>
              <a:p>
                <a:pPr>
                  <a:defRPr sz="1400"/>
                </a:pPr>
                <a:r>
                  <a:rPr lang="en-US" sz="1400" dirty="0" smtClean="0"/>
                  <a:t>%</a:t>
                </a:r>
                <a:r>
                  <a:rPr lang="en-US" sz="1400" baseline="0" dirty="0" smtClean="0"/>
                  <a:t> Student Responses</a:t>
                </a:r>
                <a:endParaRPr lang="en-US" sz="1400" dirty="0"/>
              </a:p>
            </c:rich>
          </c:tx>
          <c:layout/>
          <c:overlay val="0"/>
        </c:title>
        <c:numFmt formatCode="General" sourceLinked="1"/>
        <c:majorTickMark val="out"/>
        <c:minorTickMark val="none"/>
        <c:tickLblPos val="nextTo"/>
        <c:txPr>
          <a:bodyPr/>
          <a:lstStyle/>
          <a:p>
            <a:pPr>
              <a:defRPr sz="1400"/>
            </a:pPr>
            <a:endParaRPr lang="en-US"/>
          </a:p>
        </c:txPr>
        <c:crossAx val="-21150536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Score!$BG$185</c:f>
              <c:strCache>
                <c:ptCount val="1"/>
                <c:pt idx="0">
                  <c:v>Reliability</c:v>
                </c:pt>
              </c:strCache>
            </c:strRef>
          </c:tx>
          <c:invertIfNegative val="0"/>
          <c:cat>
            <c:strRef>
              <c:f>Score!$BF$186:$BF$210</c:f>
              <c:strCache>
                <c:ptCount val="25"/>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pt idx="10">
                  <c:v>Question 11</c:v>
                </c:pt>
                <c:pt idx="11">
                  <c:v>Question 12</c:v>
                </c:pt>
                <c:pt idx="12">
                  <c:v>Question 13</c:v>
                </c:pt>
                <c:pt idx="13">
                  <c:v>Question 14</c:v>
                </c:pt>
                <c:pt idx="14">
                  <c:v>Question 15</c:v>
                </c:pt>
                <c:pt idx="15">
                  <c:v>Question 16</c:v>
                </c:pt>
                <c:pt idx="16">
                  <c:v>Question 17</c:v>
                </c:pt>
                <c:pt idx="17">
                  <c:v>Question 18</c:v>
                </c:pt>
                <c:pt idx="18">
                  <c:v>Question 19</c:v>
                </c:pt>
                <c:pt idx="19">
                  <c:v>Question 20</c:v>
                </c:pt>
                <c:pt idx="20">
                  <c:v>Question 21</c:v>
                </c:pt>
                <c:pt idx="21">
                  <c:v>Question 22</c:v>
                </c:pt>
                <c:pt idx="22">
                  <c:v>Question 23</c:v>
                </c:pt>
                <c:pt idx="23">
                  <c:v>Question 24</c:v>
                </c:pt>
                <c:pt idx="24">
                  <c:v>Question 25</c:v>
                </c:pt>
              </c:strCache>
            </c:strRef>
          </c:cat>
          <c:val>
            <c:numRef>
              <c:f>Score!$BG$186:$BG$210</c:f>
              <c:numCache>
                <c:formatCode>General</c:formatCode>
                <c:ptCount val="25"/>
                <c:pt idx="0">
                  <c:v>0.224429514386536</c:v>
                </c:pt>
                <c:pt idx="1">
                  <c:v>0.253288822220042</c:v>
                </c:pt>
                <c:pt idx="2">
                  <c:v>0.287231489747576</c:v>
                </c:pt>
                <c:pt idx="3">
                  <c:v>0.247206020297112</c:v>
                </c:pt>
                <c:pt idx="4">
                  <c:v>0.498507494345663</c:v>
                </c:pt>
                <c:pt idx="5">
                  <c:v>0.30381638405581</c:v>
                </c:pt>
                <c:pt idx="6">
                  <c:v>0.300211478320906</c:v>
                </c:pt>
                <c:pt idx="7">
                  <c:v>0.5072279633697</c:v>
                </c:pt>
                <c:pt idx="8">
                  <c:v>0.420013428086327</c:v>
                </c:pt>
                <c:pt idx="9">
                  <c:v>0.25816799740221</c:v>
                </c:pt>
                <c:pt idx="10">
                  <c:v>0.433774634915419</c:v>
                </c:pt>
                <c:pt idx="11">
                  <c:v>0.331625085786246</c:v>
                </c:pt>
                <c:pt idx="12">
                  <c:v>0.382771038940307</c:v>
                </c:pt>
                <c:pt idx="13">
                  <c:v>0.394153083817608</c:v>
                </c:pt>
                <c:pt idx="14">
                  <c:v>0.281153512840286</c:v>
                </c:pt>
                <c:pt idx="15">
                  <c:v>0.472939802751044</c:v>
                </c:pt>
                <c:pt idx="16">
                  <c:v>0.230939808494744</c:v>
                </c:pt>
                <c:pt idx="17">
                  <c:v>0.093648947053067</c:v>
                </c:pt>
                <c:pt idx="18">
                  <c:v>-0.0389675111107758</c:v>
                </c:pt>
                <c:pt idx="19">
                  <c:v>0.148964250649727</c:v>
                </c:pt>
                <c:pt idx="20">
                  <c:v>0.296923326266813</c:v>
                </c:pt>
                <c:pt idx="21">
                  <c:v>0.331826984484533</c:v>
                </c:pt>
                <c:pt idx="22">
                  <c:v>0.16344578191996</c:v>
                </c:pt>
                <c:pt idx="23">
                  <c:v>0.435922034098169</c:v>
                </c:pt>
                <c:pt idx="24">
                  <c:v>0.358584206228399</c:v>
                </c:pt>
              </c:numCache>
            </c:numRef>
          </c:val>
        </c:ser>
        <c:dLbls>
          <c:showLegendKey val="0"/>
          <c:showVal val="0"/>
          <c:showCatName val="0"/>
          <c:showSerName val="0"/>
          <c:showPercent val="0"/>
          <c:showBubbleSize val="0"/>
        </c:dLbls>
        <c:gapWidth val="150"/>
        <c:axId val="-2115030848"/>
        <c:axId val="-2115027312"/>
      </c:barChart>
      <c:catAx>
        <c:axId val="-2115030848"/>
        <c:scaling>
          <c:orientation val="minMax"/>
        </c:scaling>
        <c:delete val="0"/>
        <c:axPos val="b"/>
        <c:numFmt formatCode="General" sourceLinked="0"/>
        <c:majorTickMark val="out"/>
        <c:minorTickMark val="none"/>
        <c:tickLblPos val="nextTo"/>
        <c:txPr>
          <a:bodyPr/>
          <a:lstStyle/>
          <a:p>
            <a:pPr>
              <a:defRPr sz="1400"/>
            </a:pPr>
            <a:endParaRPr lang="en-US"/>
          </a:p>
        </c:txPr>
        <c:crossAx val="-2115027312"/>
        <c:crosses val="autoZero"/>
        <c:auto val="1"/>
        <c:lblAlgn val="ctr"/>
        <c:lblOffset val="100"/>
        <c:noMultiLvlLbl val="0"/>
      </c:catAx>
      <c:valAx>
        <c:axId val="-2115027312"/>
        <c:scaling>
          <c:orientation val="minMax"/>
        </c:scaling>
        <c:delete val="0"/>
        <c:axPos val="l"/>
        <c:majorGridlines/>
        <c:numFmt formatCode="General" sourceLinked="1"/>
        <c:majorTickMark val="out"/>
        <c:minorTickMark val="none"/>
        <c:tickLblPos val="nextTo"/>
        <c:crossAx val="-21150308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'Seitz '!$H$107</c:f>
              <c:strCache>
                <c:ptCount val="1"/>
                <c:pt idx="0">
                  <c:v>Madison H</c:v>
                </c:pt>
              </c:strCache>
            </c:strRef>
          </c:tx>
          <c:spPr>
            <a:ln w="28575" cap="rnd">
              <a:solidFill>
                <a:schemeClr val="accent6"/>
              </a:solidFill>
              <a:round/>
            </a:ln>
            <a:effectLst/>
          </c:spPr>
          <c:marker>
            <c:symbol val="none"/>
          </c:marker>
          <c:cat>
            <c:strRef>
              <c:f>'Seitz '!$I$106:$J$106</c:f>
              <c:strCache>
                <c:ptCount val="2"/>
                <c:pt idx="0">
                  <c:v>PreTest</c:v>
                </c:pt>
                <c:pt idx="1">
                  <c:v>PostTest</c:v>
                </c:pt>
              </c:strCache>
            </c:strRef>
          </c:cat>
          <c:val>
            <c:numRef>
              <c:f>'Seitz '!$I$107:$J$107</c:f>
              <c:numCache>
                <c:formatCode>0.00</c:formatCode>
                <c:ptCount val="2"/>
                <c:pt idx="0">
                  <c:v>7.0</c:v>
                </c:pt>
                <c:pt idx="1">
                  <c:v>11.0</c:v>
                </c:pt>
              </c:numCache>
            </c:numRef>
          </c:val>
          <c:smooth val="0"/>
        </c:ser>
        <c:ser>
          <c:idx val="1"/>
          <c:order val="1"/>
          <c:tx>
            <c:strRef>
              <c:f>'Seitz '!$H$108</c:f>
              <c:strCache>
                <c:ptCount val="1"/>
                <c:pt idx="0">
                  <c:v>Hayley W</c:v>
                </c:pt>
              </c:strCache>
            </c:strRef>
          </c:tx>
          <c:spPr>
            <a:ln w="28575" cap="rnd">
              <a:solidFill>
                <a:schemeClr val="accent6"/>
              </a:solidFill>
              <a:round/>
            </a:ln>
            <a:effectLst/>
          </c:spPr>
          <c:marker>
            <c:symbol val="none"/>
          </c:marker>
          <c:cat>
            <c:strRef>
              <c:f>'Seitz '!$I$106:$J$106</c:f>
              <c:strCache>
                <c:ptCount val="2"/>
                <c:pt idx="0">
                  <c:v>PreTest</c:v>
                </c:pt>
                <c:pt idx="1">
                  <c:v>PostTest</c:v>
                </c:pt>
              </c:strCache>
            </c:strRef>
          </c:cat>
          <c:val>
            <c:numRef>
              <c:f>'Seitz '!$I$108:$J$108</c:f>
              <c:numCache>
                <c:formatCode>0.00</c:formatCode>
                <c:ptCount val="2"/>
                <c:pt idx="0">
                  <c:v>5.0</c:v>
                </c:pt>
                <c:pt idx="1">
                  <c:v>11.0</c:v>
                </c:pt>
              </c:numCache>
            </c:numRef>
          </c:val>
          <c:smooth val="0"/>
        </c:ser>
        <c:ser>
          <c:idx val="2"/>
          <c:order val="2"/>
          <c:tx>
            <c:strRef>
              <c:f>'Seitz '!$H$109</c:f>
              <c:strCache>
                <c:ptCount val="1"/>
                <c:pt idx="0">
                  <c:v>Kelly S</c:v>
                </c:pt>
              </c:strCache>
            </c:strRef>
          </c:tx>
          <c:spPr>
            <a:ln w="28575" cap="rnd">
              <a:solidFill>
                <a:schemeClr val="accent3"/>
              </a:solidFill>
              <a:round/>
            </a:ln>
            <a:effectLst/>
          </c:spPr>
          <c:marker>
            <c:symbol val="none"/>
          </c:marker>
          <c:cat>
            <c:strRef>
              <c:f>'Seitz '!$I$106:$J$106</c:f>
              <c:strCache>
                <c:ptCount val="2"/>
                <c:pt idx="0">
                  <c:v>PreTest</c:v>
                </c:pt>
                <c:pt idx="1">
                  <c:v>PostTest</c:v>
                </c:pt>
              </c:strCache>
            </c:strRef>
          </c:cat>
          <c:val>
            <c:numRef>
              <c:f>'Seitz '!$I$109:$J$109</c:f>
              <c:numCache>
                <c:formatCode>0.00</c:formatCode>
                <c:ptCount val="2"/>
                <c:pt idx="0">
                  <c:v>9.0</c:v>
                </c:pt>
                <c:pt idx="1">
                  <c:v>16.0</c:v>
                </c:pt>
              </c:numCache>
            </c:numRef>
          </c:val>
          <c:smooth val="0"/>
        </c:ser>
        <c:ser>
          <c:idx val="3"/>
          <c:order val="3"/>
          <c:tx>
            <c:strRef>
              <c:f>'Seitz '!$H$110</c:f>
              <c:strCache>
                <c:ptCount val="1"/>
                <c:pt idx="0">
                  <c:v>Taylor W</c:v>
                </c:pt>
              </c:strCache>
            </c:strRef>
          </c:tx>
          <c:spPr>
            <a:ln w="28575" cap="rnd">
              <a:solidFill>
                <a:schemeClr val="accent6"/>
              </a:solidFill>
              <a:round/>
            </a:ln>
            <a:effectLst/>
          </c:spPr>
          <c:marker>
            <c:symbol val="none"/>
          </c:marker>
          <c:cat>
            <c:strRef>
              <c:f>'Seitz '!$I$106:$J$106</c:f>
              <c:strCache>
                <c:ptCount val="2"/>
                <c:pt idx="0">
                  <c:v>PreTest</c:v>
                </c:pt>
                <c:pt idx="1">
                  <c:v>PostTest</c:v>
                </c:pt>
              </c:strCache>
            </c:strRef>
          </c:cat>
          <c:val>
            <c:numRef>
              <c:f>'Seitz '!$I$110:$J$110</c:f>
              <c:numCache>
                <c:formatCode>0.00</c:formatCode>
                <c:ptCount val="2"/>
                <c:pt idx="0">
                  <c:v>7.0</c:v>
                </c:pt>
                <c:pt idx="1">
                  <c:v>9.0</c:v>
                </c:pt>
              </c:numCache>
            </c:numRef>
          </c:val>
          <c:smooth val="0"/>
        </c:ser>
        <c:ser>
          <c:idx val="4"/>
          <c:order val="4"/>
          <c:tx>
            <c:strRef>
              <c:f>'Seitz '!$H$111</c:f>
              <c:strCache>
                <c:ptCount val="1"/>
                <c:pt idx="0">
                  <c:v>Asmaa H</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'!$I$111:$J$111</c:f>
              <c:numCache>
                <c:formatCode>0.00</c:formatCode>
                <c:ptCount val="2"/>
                <c:pt idx="0">
                  <c:v>14.0</c:v>
                </c:pt>
                <c:pt idx="1">
                  <c:v>11.0</c:v>
                </c:pt>
              </c:numCache>
            </c:numRef>
          </c:val>
          <c:smooth val="0"/>
        </c:ser>
        <c:ser>
          <c:idx val="5"/>
          <c:order val="5"/>
          <c:tx>
            <c:strRef>
              <c:f>'Seitz '!$H$112</c:f>
              <c:strCache>
                <c:ptCount val="1"/>
                <c:pt idx="0">
                  <c:v>Ian D</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'!$I$112:$J$112</c:f>
              <c:numCache>
                <c:formatCode>0.00</c:formatCode>
                <c:ptCount val="2"/>
                <c:pt idx="0">
                  <c:v>13.0</c:v>
                </c:pt>
                <c:pt idx="1">
                  <c:v>12.0</c:v>
                </c:pt>
              </c:numCache>
            </c:numRef>
          </c:val>
          <c:smooth val="0"/>
        </c:ser>
        <c:ser>
          <c:idx val="6"/>
          <c:order val="6"/>
          <c:tx>
            <c:strRef>
              <c:f>'Seitz '!$H$113</c:f>
              <c:strCache>
                <c:ptCount val="1"/>
                <c:pt idx="0">
                  <c:v>Emily T</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'!$I$113:$J$113</c:f>
              <c:numCache>
                <c:formatCode>0.00</c:formatCode>
                <c:ptCount val="2"/>
                <c:pt idx="0">
                  <c:v>10.0</c:v>
                </c:pt>
                <c:pt idx="1">
                  <c:v>15.0</c:v>
                </c:pt>
              </c:numCache>
            </c:numRef>
          </c:val>
          <c:smooth val="0"/>
        </c:ser>
        <c:ser>
          <c:idx val="7"/>
          <c:order val="7"/>
          <c:tx>
            <c:strRef>
              <c:f>'Seitz '!$H$114</c:f>
              <c:strCache>
                <c:ptCount val="1"/>
                <c:pt idx="0">
                  <c:v>Emily H</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'!$I$114:$J$114</c:f>
              <c:numCache>
                <c:formatCode>0.00</c:formatCode>
                <c:ptCount val="2"/>
                <c:pt idx="0">
                  <c:v>9.0</c:v>
                </c:pt>
                <c:pt idx="1">
                  <c:v>8.0</c:v>
                </c:pt>
              </c:numCache>
            </c:numRef>
          </c:val>
          <c:smooth val="0"/>
        </c:ser>
        <c:ser>
          <c:idx val="8"/>
          <c:order val="8"/>
          <c:tx>
            <c:strRef>
              <c:f>'Seitz '!$H$115</c:f>
              <c:strCache>
                <c:ptCount val="1"/>
                <c:pt idx="0">
                  <c:v>Jordan r</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'!$I$115:$J$115</c:f>
              <c:numCache>
                <c:formatCode>0.00</c:formatCode>
                <c:ptCount val="2"/>
                <c:pt idx="0">
                  <c:v>7.0</c:v>
                </c:pt>
                <c:pt idx="1">
                  <c:v>14.0</c:v>
                </c:pt>
              </c:numCache>
            </c:numRef>
          </c:val>
          <c:smooth val="0"/>
        </c:ser>
        <c:ser>
          <c:idx val="9"/>
          <c:order val="9"/>
          <c:tx>
            <c:strRef>
              <c:f>'Seitz '!$H$116</c:f>
              <c:strCache>
                <c:ptCount val="1"/>
                <c:pt idx="0">
                  <c:v>Mason F</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'!$I$116:$J$116</c:f>
              <c:numCache>
                <c:formatCode>0.00</c:formatCode>
                <c:ptCount val="2"/>
                <c:pt idx="0">
                  <c:v>11.0</c:v>
                </c:pt>
                <c:pt idx="1">
                  <c:v>11.0</c:v>
                </c:pt>
              </c:numCache>
            </c:numRef>
          </c:val>
          <c:smooth val="0"/>
        </c:ser>
        <c:ser>
          <c:idx val="10"/>
          <c:order val="10"/>
          <c:tx>
            <c:strRef>
              <c:f>'Seitz '!$H$117</c:f>
              <c:strCache>
                <c:ptCount val="1"/>
                <c:pt idx="0">
                  <c:v>Maren M</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'!$I$117:$J$117</c:f>
              <c:numCache>
                <c:formatCode>0.00</c:formatCode>
                <c:ptCount val="2"/>
                <c:pt idx="0">
                  <c:v>4.0</c:v>
                </c:pt>
                <c:pt idx="1">
                  <c:v>11.0</c:v>
                </c:pt>
              </c:numCache>
            </c:numRef>
          </c:val>
          <c:smooth val="0"/>
        </c:ser>
        <c:ser>
          <c:idx val="11"/>
          <c:order val="11"/>
          <c:tx>
            <c:strRef>
              <c:f>'Seitz '!$H$118</c:f>
              <c:strCache>
                <c:ptCount val="1"/>
                <c:pt idx="0">
                  <c:v>Emma C</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'!$I$118:$J$118</c:f>
              <c:numCache>
                <c:formatCode>0.00</c:formatCode>
                <c:ptCount val="2"/>
                <c:pt idx="0">
                  <c:v>13.0</c:v>
                </c:pt>
                <c:pt idx="1">
                  <c:v>11.0</c:v>
                </c:pt>
              </c:numCache>
            </c:numRef>
          </c:val>
          <c:smooth val="0"/>
        </c:ser>
        <c:ser>
          <c:idx val="12"/>
          <c:order val="12"/>
          <c:tx>
            <c:strRef>
              <c:f>'Seitz '!$H$119</c:f>
              <c:strCache>
                <c:ptCount val="1"/>
                <c:pt idx="0">
                  <c:v>Katrina H</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'!$I$119:$J$119</c:f>
              <c:numCache>
                <c:formatCode>0.00</c:formatCode>
                <c:ptCount val="2"/>
                <c:pt idx="0">
                  <c:v>8.0</c:v>
                </c:pt>
                <c:pt idx="1">
                  <c:v>13.0</c:v>
                </c:pt>
              </c:numCache>
            </c:numRef>
          </c:val>
          <c:smooth val="0"/>
        </c:ser>
        <c:ser>
          <c:idx val="13"/>
          <c:order val="13"/>
          <c:tx>
            <c:strRef>
              <c:f>'Seitz '!$H$120</c:f>
              <c:strCache>
                <c:ptCount val="1"/>
                <c:pt idx="0">
                  <c:v>Joti K</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'!$I$120:$J$120</c:f>
              <c:numCache>
                <c:formatCode>0.00</c:formatCode>
                <c:ptCount val="2"/>
                <c:pt idx="0">
                  <c:v>5.0</c:v>
                </c:pt>
                <c:pt idx="1">
                  <c:v>10.0</c:v>
                </c:pt>
              </c:numCache>
            </c:numRef>
          </c:val>
          <c:smooth val="0"/>
        </c:ser>
        <c:ser>
          <c:idx val="14"/>
          <c:order val="14"/>
          <c:tx>
            <c:strRef>
              <c:f>'Seitz '!$H$121</c:f>
              <c:strCache>
                <c:ptCount val="1"/>
                <c:pt idx="0">
                  <c:v>Lisa S</c:v>
                </c:pt>
              </c:strCache>
            </c:strRef>
          </c:tx>
          <c:spPr>
            <a:ln w="28575" cap="rnd">
              <a:solidFill>
                <a:schemeClr val="accent3">
                  <a:lumMod val="80000"/>
                  <a:lumOff val="20000"/>
                </a:schemeClr>
              </a:solidFill>
              <a:round/>
            </a:ln>
            <a:effectLst/>
          </c:spPr>
          <c:marker>
            <c:symbol val="none"/>
          </c:marker>
          <c:cat>
            <c:strRef>
              <c:f>'Seitz '!$I$106:$J$106</c:f>
              <c:strCache>
                <c:ptCount val="2"/>
                <c:pt idx="0">
                  <c:v>PreTest</c:v>
                </c:pt>
                <c:pt idx="1">
                  <c:v>PostTest</c:v>
                </c:pt>
              </c:strCache>
            </c:strRef>
          </c:cat>
          <c:val>
            <c:numRef>
              <c:f>'Seitz '!$I$121:$J$121</c:f>
              <c:numCache>
                <c:formatCode>0.00</c:formatCode>
                <c:ptCount val="2"/>
                <c:pt idx="0">
                  <c:v>9.0</c:v>
                </c:pt>
                <c:pt idx="1">
                  <c:v>16.0</c:v>
                </c:pt>
              </c:numCache>
            </c:numRef>
          </c:val>
          <c:smooth val="0"/>
        </c:ser>
        <c:ser>
          <c:idx val="15"/>
          <c:order val="15"/>
          <c:tx>
            <c:strRef>
              <c:f>'Seitz '!$H$122</c:f>
              <c:strCache>
                <c:ptCount val="1"/>
                <c:pt idx="0">
                  <c:v>Skyler T</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'!$I$122:$J$122</c:f>
              <c:numCache>
                <c:formatCode>0.00</c:formatCode>
                <c:ptCount val="2"/>
                <c:pt idx="0">
                  <c:v>6.0</c:v>
                </c:pt>
                <c:pt idx="1">
                  <c:v>11.0</c:v>
                </c:pt>
              </c:numCache>
            </c:numRef>
          </c:val>
          <c:smooth val="0"/>
        </c:ser>
        <c:ser>
          <c:idx val="16"/>
          <c:order val="16"/>
          <c:tx>
            <c:strRef>
              <c:f>'Seitz '!$H$123</c:f>
              <c:strCache>
                <c:ptCount val="1"/>
                <c:pt idx="0">
                  <c:v>Fabi L</c:v>
                </c:pt>
              </c:strCache>
            </c:strRef>
          </c:tx>
          <c:spPr>
            <a:ln w="28575" cap="rnd">
              <a:solidFill>
                <a:schemeClr val="accent2"/>
              </a:solidFill>
              <a:round/>
            </a:ln>
            <a:effectLst/>
          </c:spPr>
          <c:marker>
            <c:symbol val="none"/>
          </c:marker>
          <c:cat>
            <c:strRef>
              <c:f>'Seitz '!$I$106:$J$106</c:f>
              <c:strCache>
                <c:ptCount val="2"/>
                <c:pt idx="0">
                  <c:v>PreTest</c:v>
                </c:pt>
                <c:pt idx="1">
                  <c:v>PostTest</c:v>
                </c:pt>
              </c:strCache>
            </c:strRef>
          </c:cat>
          <c:val>
            <c:numRef>
              <c:f>'Seitz '!$I$123:$J$123</c:f>
              <c:numCache>
                <c:formatCode>0.00</c:formatCode>
                <c:ptCount val="2"/>
                <c:pt idx="0">
                  <c:v>9.0</c:v>
                </c:pt>
                <c:pt idx="1">
                  <c:v>10.0</c:v>
                </c:pt>
              </c:numCache>
            </c:numRef>
          </c:val>
          <c:smooth val="0"/>
        </c:ser>
        <c:ser>
          <c:idx val="17"/>
          <c:order val="17"/>
          <c:tx>
            <c:strRef>
              <c:f>'Seitz '!$H$124</c:f>
              <c:strCache>
                <c:ptCount val="1"/>
                <c:pt idx="0">
                  <c:v>David K</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'!$I$124:$J$124</c:f>
              <c:numCache>
                <c:formatCode>0.00</c:formatCode>
                <c:ptCount val="2"/>
                <c:pt idx="0">
                  <c:v>12.0</c:v>
                </c:pt>
                <c:pt idx="1">
                  <c:v>16.0</c:v>
                </c:pt>
              </c:numCache>
            </c:numRef>
          </c:val>
          <c:smooth val="0"/>
        </c:ser>
        <c:ser>
          <c:idx val="18"/>
          <c:order val="18"/>
          <c:tx>
            <c:strRef>
              <c:f>'Seitz '!$H$125</c:f>
              <c:strCache>
                <c:ptCount val="1"/>
                <c:pt idx="0">
                  <c:v>Ashlee J</c:v>
                </c:pt>
              </c:strCache>
            </c:strRef>
          </c:tx>
          <c:spPr>
            <a:ln w="28575" cap="rnd">
              <a:solidFill>
                <a:schemeClr val="accent1">
                  <a:lumMod val="80000"/>
                </a:schemeClr>
              </a:solidFill>
              <a:round/>
            </a:ln>
            <a:effectLst/>
          </c:spPr>
          <c:marker>
            <c:symbol val="none"/>
          </c:marker>
          <c:cat>
            <c:strRef>
              <c:f>'Seitz '!$I$106:$J$106</c:f>
              <c:strCache>
                <c:ptCount val="2"/>
                <c:pt idx="0">
                  <c:v>PreTest</c:v>
                </c:pt>
                <c:pt idx="1">
                  <c:v>PostTest</c:v>
                </c:pt>
              </c:strCache>
            </c:strRef>
          </c:cat>
          <c:val>
            <c:numRef>
              <c:f>'Seitz '!$I$125:$J$125</c:f>
              <c:numCache>
                <c:formatCode>0.00</c:formatCode>
                <c:ptCount val="2"/>
                <c:pt idx="0">
                  <c:v>13.0</c:v>
                </c:pt>
                <c:pt idx="1">
                  <c:v>17.0</c:v>
                </c:pt>
              </c:numCache>
            </c:numRef>
          </c:val>
          <c:smooth val="0"/>
        </c:ser>
        <c:ser>
          <c:idx val="19"/>
          <c:order val="19"/>
          <c:tx>
            <c:strRef>
              <c:f>'Seitz '!$H$126</c:f>
              <c:strCache>
                <c:ptCount val="1"/>
                <c:pt idx="0">
                  <c:v>Audrey I</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'!$I$126:$J$126</c:f>
              <c:numCache>
                <c:formatCode>0.00</c:formatCode>
                <c:ptCount val="2"/>
                <c:pt idx="0">
                  <c:v>14.0</c:v>
                </c:pt>
                <c:pt idx="1">
                  <c:v>18.0</c:v>
                </c:pt>
              </c:numCache>
            </c:numRef>
          </c:val>
          <c:smooth val="0"/>
        </c:ser>
        <c:ser>
          <c:idx val="20"/>
          <c:order val="20"/>
          <c:tx>
            <c:strRef>
              <c:f>'Seitz '!$H$127</c:f>
              <c:strCache>
                <c:ptCount val="1"/>
                <c:pt idx="0">
                  <c:v>Dana C</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'!$I$127:$J$127</c:f>
              <c:numCache>
                <c:formatCode>0.00</c:formatCode>
                <c:ptCount val="2"/>
                <c:pt idx="0">
                  <c:v>8.0</c:v>
                </c:pt>
                <c:pt idx="1">
                  <c:v>11.0</c:v>
                </c:pt>
              </c:numCache>
            </c:numRef>
          </c:val>
          <c:smooth val="0"/>
        </c:ser>
        <c:ser>
          <c:idx val="21"/>
          <c:order val="21"/>
          <c:tx>
            <c:strRef>
              <c:f>'Seitz '!$H$128</c:f>
              <c:strCache>
                <c:ptCount val="1"/>
                <c:pt idx="0">
                  <c:v>Michael W</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'!$I$128:$J$128</c:f>
              <c:numCache>
                <c:formatCode>0.00</c:formatCode>
                <c:ptCount val="2"/>
                <c:pt idx="0">
                  <c:v>14.0</c:v>
                </c:pt>
                <c:pt idx="1">
                  <c:v>14.0</c:v>
                </c:pt>
              </c:numCache>
            </c:numRef>
          </c:val>
          <c:smooth val="0"/>
        </c:ser>
        <c:ser>
          <c:idx val="22"/>
          <c:order val="22"/>
          <c:tx>
            <c:strRef>
              <c:f>'Seitz '!$H$129</c:f>
              <c:strCache>
                <c:ptCount val="1"/>
                <c:pt idx="0">
                  <c:v>Carla K </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'!$I$129:$J$129</c:f>
              <c:numCache>
                <c:formatCode>0.00</c:formatCode>
                <c:ptCount val="2"/>
                <c:pt idx="0">
                  <c:v>8.0</c:v>
                </c:pt>
                <c:pt idx="1">
                  <c:v>10.0</c:v>
                </c:pt>
              </c:numCache>
            </c:numRef>
          </c:val>
          <c:smooth val="0"/>
        </c:ser>
        <c:ser>
          <c:idx val="24"/>
          <c:order val="23"/>
          <c:tx>
            <c:strRef>
              <c:f>'Seitz '!$H$131</c:f>
              <c:strCache>
                <c:ptCount val="1"/>
                <c:pt idx="0">
                  <c:v>Ashlee </c:v>
                </c:pt>
              </c:strCache>
            </c:strRef>
          </c:tx>
          <c:spPr>
            <a:ln w="28575" cap="rnd">
              <a:solidFill>
                <a:schemeClr val="accent6"/>
              </a:solidFill>
              <a:round/>
            </a:ln>
            <a:effectLst/>
          </c:spPr>
          <c:marker>
            <c:symbol val="none"/>
          </c:marker>
          <c:cat>
            <c:strRef>
              <c:f>'Seitz '!$I$106:$J$106</c:f>
              <c:strCache>
                <c:ptCount val="2"/>
                <c:pt idx="0">
                  <c:v>PreTest</c:v>
                </c:pt>
                <c:pt idx="1">
                  <c:v>PostTest</c:v>
                </c:pt>
              </c:strCache>
            </c:strRef>
          </c:cat>
          <c:val>
            <c:numRef>
              <c:f>'Seitz '!$I$131:$J$131</c:f>
              <c:numCache>
                <c:formatCode>0.00</c:formatCode>
                <c:ptCount val="2"/>
                <c:pt idx="0">
                  <c:v>9.0</c:v>
                </c:pt>
                <c:pt idx="1">
                  <c:v>16.0</c:v>
                </c:pt>
              </c:numCache>
            </c:numRef>
          </c:val>
          <c:smooth val="0"/>
        </c:ser>
        <c:ser>
          <c:idx val="25"/>
          <c:order val="24"/>
          <c:tx>
            <c:strRef>
              <c:f>'Seitz '!$H$132</c:f>
              <c:strCache>
                <c:ptCount val="1"/>
                <c:pt idx="0">
                  <c:v>Remy D</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'!$I$132:$J$132</c:f>
              <c:numCache>
                <c:formatCode>0.00</c:formatCode>
                <c:ptCount val="2"/>
                <c:pt idx="0">
                  <c:v>10.0</c:v>
                </c:pt>
                <c:pt idx="1">
                  <c:v>11.0</c:v>
                </c:pt>
              </c:numCache>
            </c:numRef>
          </c:val>
          <c:smooth val="0"/>
        </c:ser>
        <c:ser>
          <c:idx val="26"/>
          <c:order val="25"/>
          <c:tx>
            <c:strRef>
              <c:f>'Seitz '!$H$133</c:f>
              <c:strCache>
                <c:ptCount val="1"/>
                <c:pt idx="0">
                  <c:v>Maggie M</c:v>
                </c:pt>
              </c:strCache>
            </c:strRef>
          </c:tx>
          <c:spPr>
            <a:ln w="28575" cap="rnd">
              <a:solidFill>
                <a:schemeClr val="accent5"/>
              </a:solidFill>
              <a:round/>
            </a:ln>
            <a:effectLst/>
          </c:spPr>
          <c:marker>
            <c:symbol val="none"/>
          </c:marker>
          <c:cat>
            <c:strRef>
              <c:f>'Seitz '!$I$106:$J$106</c:f>
              <c:strCache>
                <c:ptCount val="2"/>
                <c:pt idx="0">
                  <c:v>PreTest</c:v>
                </c:pt>
                <c:pt idx="1">
                  <c:v>PostTest</c:v>
                </c:pt>
              </c:strCache>
            </c:strRef>
          </c:cat>
          <c:val>
            <c:numRef>
              <c:f>'Seitz '!$I$133:$J$133</c:f>
              <c:numCache>
                <c:formatCode>0.00</c:formatCode>
                <c:ptCount val="2"/>
                <c:pt idx="0">
                  <c:v>11.0</c:v>
                </c:pt>
                <c:pt idx="1">
                  <c:v>10.0</c:v>
                </c:pt>
              </c:numCache>
            </c:numRef>
          </c:val>
          <c:smooth val="0"/>
        </c:ser>
        <c:dLbls>
          <c:showLegendKey val="0"/>
          <c:showVal val="0"/>
          <c:showCatName val="0"/>
          <c:showSerName val="0"/>
          <c:showPercent val="0"/>
          <c:showBubbleSize val="0"/>
        </c:dLbls>
        <c:smooth val="0"/>
        <c:axId val="-2112432736"/>
        <c:axId val="-2112594928"/>
      </c:lineChart>
      <c:catAx>
        <c:axId val="-21124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12594928"/>
        <c:crosses val="autoZero"/>
        <c:auto val="1"/>
        <c:lblAlgn val="ctr"/>
        <c:lblOffset val="100"/>
        <c:noMultiLvlLbl val="0"/>
      </c:catAx>
      <c:valAx>
        <c:axId val="-2112594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243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06736657918"/>
          <c:y val="0.0601851851851852"/>
          <c:w val="0.773013998250219"/>
          <c:h val="0.82746901428988"/>
        </c:manualLayout>
      </c:layout>
      <c:barChart>
        <c:barDir val="col"/>
        <c:grouping val="clustered"/>
        <c:varyColors val="0"/>
        <c:ser>
          <c:idx val="0"/>
          <c:order val="0"/>
          <c:tx>
            <c:v>PreTest</c:v>
          </c:tx>
          <c:spPr>
            <a:solidFill>
              <a:schemeClr val="accent1"/>
            </a:solidFill>
            <a:ln>
              <a:noFill/>
            </a:ln>
            <a:effectLst/>
          </c:spPr>
          <c:invertIfNegative val="0"/>
          <c:cat>
            <c:strRef>
              <c:f>'Seitz '!$H$104:$H$105</c:f>
              <c:strCache>
                <c:ptCount val="2"/>
                <c:pt idx="0">
                  <c:v>Online</c:v>
                </c:pt>
                <c:pt idx="1">
                  <c:v>F2F</c:v>
                </c:pt>
              </c:strCache>
            </c:strRef>
          </c:cat>
          <c:val>
            <c:numRef>
              <c:f>'Seitz '!$I$104:$I$105</c:f>
              <c:numCache>
                <c:formatCode>General</c:formatCode>
                <c:ptCount val="2"/>
                <c:pt idx="0">
                  <c:v>11.0</c:v>
                </c:pt>
                <c:pt idx="1">
                  <c:v>9.0</c:v>
                </c:pt>
              </c:numCache>
            </c:numRef>
          </c:val>
        </c:ser>
        <c:ser>
          <c:idx val="1"/>
          <c:order val="1"/>
          <c:tx>
            <c:v>PostTest</c:v>
          </c:tx>
          <c:spPr>
            <a:solidFill>
              <a:schemeClr val="accent2"/>
            </a:solidFill>
            <a:ln>
              <a:noFill/>
            </a:ln>
            <a:effectLst/>
          </c:spPr>
          <c:invertIfNegative val="0"/>
          <c:cat>
            <c:strRef>
              <c:f>'Seitz '!$H$104:$H$105</c:f>
              <c:strCache>
                <c:ptCount val="2"/>
                <c:pt idx="0">
                  <c:v>Online</c:v>
                </c:pt>
                <c:pt idx="1">
                  <c:v>F2F</c:v>
                </c:pt>
              </c:strCache>
            </c:strRef>
          </c:cat>
          <c:val>
            <c:numRef>
              <c:f>'Seitz '!$J$104:$J$105</c:f>
              <c:numCache>
                <c:formatCode>General</c:formatCode>
                <c:ptCount val="2"/>
                <c:pt idx="0">
                  <c:v>13.0</c:v>
                </c:pt>
                <c:pt idx="1">
                  <c:v>12.0</c:v>
                </c:pt>
              </c:numCache>
            </c:numRef>
          </c:val>
        </c:ser>
        <c:dLbls>
          <c:showLegendKey val="0"/>
          <c:showVal val="0"/>
          <c:showCatName val="0"/>
          <c:showSerName val="0"/>
          <c:showPercent val="0"/>
          <c:showBubbleSize val="0"/>
        </c:dLbls>
        <c:gapWidth val="219"/>
        <c:overlap val="-27"/>
        <c:axId val="-1997975360"/>
        <c:axId val="-2108598304"/>
      </c:barChart>
      <c:catAx>
        <c:axId val="-19979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08598304"/>
        <c:crosses val="autoZero"/>
        <c:auto val="1"/>
        <c:lblAlgn val="ctr"/>
        <c:lblOffset val="100"/>
        <c:noMultiLvlLbl val="0"/>
      </c:catAx>
      <c:valAx>
        <c:axId val="-2108598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MHSCI</a:t>
                </a:r>
                <a:r>
                  <a:rPr lang="en-US" baseline="0"/>
                  <a:t> Score</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7975360"/>
        <c:crosses val="autoZero"/>
        <c:crossBetween val="between"/>
      </c:valAx>
      <c:spPr>
        <a:noFill/>
        <a:ln>
          <a:noFill/>
        </a:ln>
        <a:effectLst/>
      </c:spPr>
    </c:plotArea>
    <c:legend>
      <c:legendPos val="r"/>
      <c:layout>
        <c:manualLayout>
          <c:xMode val="edge"/>
          <c:yMode val="edge"/>
          <c:x val="0.610059663859671"/>
          <c:y val="0.0347527223614175"/>
          <c:w val="0.34387775472491"/>
          <c:h val="0.08881242224926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'Seitz '!$L$106</c:f>
              <c:strCache>
                <c:ptCount val="1"/>
                <c:pt idx="0">
                  <c:v>Exam %</c:v>
                </c:pt>
              </c:strCache>
            </c:strRef>
          </c:tx>
          <c:spPr>
            <a:ln w="31750" cap="rnd">
              <a:noFill/>
              <a:round/>
            </a:ln>
            <a:effectLst/>
          </c:spPr>
          <c:marker>
            <c:symbol val="circle"/>
            <c:size val="5"/>
            <c:spPr>
              <a:solidFill>
                <a:schemeClr val="tx1"/>
              </a:solidFill>
              <a:ln w="9525">
                <a:solidFill>
                  <a:schemeClr val="tx1"/>
                </a:solidFill>
              </a:ln>
              <a:effectLst/>
            </c:spPr>
          </c:marker>
          <c:trendline>
            <c:spPr>
              <a:ln w="19050" cap="rnd">
                <a:solidFill>
                  <a:schemeClr val="tx1"/>
                </a:solidFill>
                <a:prstDash val="sysDot"/>
              </a:ln>
              <a:effectLst/>
            </c:spPr>
            <c:trendlineType val="linear"/>
            <c:dispRSqr val="1"/>
            <c:dispEq val="1"/>
            <c:trendlineLbl>
              <c:layout>
                <c:manualLayout>
                  <c:x val="0.118329833770779"/>
                  <c:y val="0.490740740740741"/>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'Seitz '!$J$107:$J$161</c:f>
              <c:numCache>
                <c:formatCode>0.00</c:formatCode>
                <c:ptCount val="55"/>
                <c:pt idx="0">
                  <c:v>11.0</c:v>
                </c:pt>
                <c:pt idx="1">
                  <c:v>11.0</c:v>
                </c:pt>
                <c:pt idx="2">
                  <c:v>16.0</c:v>
                </c:pt>
                <c:pt idx="3">
                  <c:v>9.0</c:v>
                </c:pt>
                <c:pt idx="4">
                  <c:v>11.0</c:v>
                </c:pt>
                <c:pt idx="5">
                  <c:v>12.0</c:v>
                </c:pt>
                <c:pt idx="6">
                  <c:v>15.0</c:v>
                </c:pt>
                <c:pt idx="7">
                  <c:v>8.0</c:v>
                </c:pt>
                <c:pt idx="8">
                  <c:v>14.0</c:v>
                </c:pt>
                <c:pt idx="9">
                  <c:v>11.0</c:v>
                </c:pt>
                <c:pt idx="10">
                  <c:v>11.0</c:v>
                </c:pt>
                <c:pt idx="11">
                  <c:v>11.0</c:v>
                </c:pt>
                <c:pt idx="12">
                  <c:v>13.0</c:v>
                </c:pt>
                <c:pt idx="13">
                  <c:v>10.0</c:v>
                </c:pt>
                <c:pt idx="14">
                  <c:v>16.0</c:v>
                </c:pt>
                <c:pt idx="15">
                  <c:v>11.0</c:v>
                </c:pt>
                <c:pt idx="16">
                  <c:v>10.0</c:v>
                </c:pt>
                <c:pt idx="17">
                  <c:v>16.0</c:v>
                </c:pt>
                <c:pt idx="18">
                  <c:v>17.0</c:v>
                </c:pt>
                <c:pt idx="19">
                  <c:v>18.0</c:v>
                </c:pt>
                <c:pt idx="20">
                  <c:v>11.0</c:v>
                </c:pt>
                <c:pt idx="21">
                  <c:v>14.0</c:v>
                </c:pt>
                <c:pt idx="22">
                  <c:v>10.0</c:v>
                </c:pt>
                <c:pt idx="23">
                  <c:v>9.0</c:v>
                </c:pt>
                <c:pt idx="24">
                  <c:v>16.0</c:v>
                </c:pt>
                <c:pt idx="25">
                  <c:v>11.0</c:v>
                </c:pt>
                <c:pt idx="26">
                  <c:v>10.0</c:v>
                </c:pt>
                <c:pt idx="27" formatCode="General">
                  <c:v>17.0</c:v>
                </c:pt>
                <c:pt idx="28" formatCode="General">
                  <c:v>11.0</c:v>
                </c:pt>
                <c:pt idx="29" formatCode="General">
                  <c:v>9.0</c:v>
                </c:pt>
                <c:pt idx="30" formatCode="General">
                  <c:v>16.0</c:v>
                </c:pt>
                <c:pt idx="31" formatCode="General">
                  <c:v>15.0</c:v>
                </c:pt>
                <c:pt idx="32" formatCode="General">
                  <c:v>17.0</c:v>
                </c:pt>
                <c:pt idx="33" formatCode="General">
                  <c:v>8.0</c:v>
                </c:pt>
                <c:pt idx="34" formatCode="General">
                  <c:v>16.0</c:v>
                </c:pt>
                <c:pt idx="35" formatCode="General">
                  <c:v>9.0</c:v>
                </c:pt>
                <c:pt idx="36" formatCode="General">
                  <c:v>16.0</c:v>
                </c:pt>
                <c:pt idx="37" formatCode="General">
                  <c:v>13.0</c:v>
                </c:pt>
                <c:pt idx="38" formatCode="General">
                  <c:v>13.0</c:v>
                </c:pt>
                <c:pt idx="39" formatCode="General">
                  <c:v>18.0</c:v>
                </c:pt>
                <c:pt idx="40" formatCode="General">
                  <c:v>4.0</c:v>
                </c:pt>
                <c:pt idx="41" formatCode="General">
                  <c:v>18.0</c:v>
                </c:pt>
                <c:pt idx="42" formatCode="General">
                  <c:v>14.0</c:v>
                </c:pt>
                <c:pt idx="43" formatCode="General">
                  <c:v>12.0</c:v>
                </c:pt>
                <c:pt idx="44" formatCode="General">
                  <c:v>13.0</c:v>
                </c:pt>
                <c:pt idx="45" formatCode="General">
                  <c:v>9.0</c:v>
                </c:pt>
                <c:pt idx="46" formatCode="General">
                  <c:v>14.0</c:v>
                </c:pt>
                <c:pt idx="47" formatCode="General">
                  <c:v>15.0</c:v>
                </c:pt>
                <c:pt idx="48" formatCode="General">
                  <c:v>14.0</c:v>
                </c:pt>
                <c:pt idx="49" formatCode="General">
                  <c:v>10.0</c:v>
                </c:pt>
                <c:pt idx="50" formatCode="General">
                  <c:v>11.0</c:v>
                </c:pt>
                <c:pt idx="51" formatCode="General">
                  <c:v>13.0</c:v>
                </c:pt>
                <c:pt idx="52" formatCode="General">
                  <c:v>14.0</c:v>
                </c:pt>
                <c:pt idx="53" formatCode="General">
                  <c:v>12.0</c:v>
                </c:pt>
                <c:pt idx="54" formatCode="General">
                  <c:v>11.0</c:v>
                </c:pt>
              </c:numCache>
            </c:numRef>
          </c:xVal>
          <c:yVal>
            <c:numRef>
              <c:f>'Seitz '!$L$107:$L$161</c:f>
              <c:numCache>
                <c:formatCode>General</c:formatCode>
                <c:ptCount val="55"/>
                <c:pt idx="0">
                  <c:v>97.13</c:v>
                </c:pt>
                <c:pt idx="1">
                  <c:v>83.63</c:v>
                </c:pt>
                <c:pt idx="2">
                  <c:v>100.0</c:v>
                </c:pt>
                <c:pt idx="3">
                  <c:v>36.75</c:v>
                </c:pt>
                <c:pt idx="4">
                  <c:v>81.88</c:v>
                </c:pt>
                <c:pt idx="5">
                  <c:v>96.88</c:v>
                </c:pt>
                <c:pt idx="6">
                  <c:v>94.5</c:v>
                </c:pt>
                <c:pt idx="7">
                  <c:v>49.38</c:v>
                </c:pt>
                <c:pt idx="8">
                  <c:v>67.75</c:v>
                </c:pt>
                <c:pt idx="9">
                  <c:v>92.75</c:v>
                </c:pt>
                <c:pt idx="10">
                  <c:v>93.25</c:v>
                </c:pt>
                <c:pt idx="11">
                  <c:v>81.88</c:v>
                </c:pt>
                <c:pt idx="12">
                  <c:v>86.88</c:v>
                </c:pt>
                <c:pt idx="13">
                  <c:v>84.25</c:v>
                </c:pt>
                <c:pt idx="14">
                  <c:v>100.0</c:v>
                </c:pt>
                <c:pt idx="15">
                  <c:v>73.38</c:v>
                </c:pt>
                <c:pt idx="16">
                  <c:v>86.5</c:v>
                </c:pt>
                <c:pt idx="17">
                  <c:v>83.0</c:v>
                </c:pt>
                <c:pt idx="18">
                  <c:v>88.25</c:v>
                </c:pt>
                <c:pt idx="19">
                  <c:v>84.26</c:v>
                </c:pt>
                <c:pt idx="20">
                  <c:v>67.0</c:v>
                </c:pt>
                <c:pt idx="21" formatCode="0.00">
                  <c:v>92.5</c:v>
                </c:pt>
                <c:pt idx="22">
                  <c:v>41.5</c:v>
                </c:pt>
                <c:pt idx="23">
                  <c:v>48.75</c:v>
                </c:pt>
                <c:pt idx="24">
                  <c:v>80.75</c:v>
                </c:pt>
                <c:pt idx="25">
                  <c:v>56.1</c:v>
                </c:pt>
                <c:pt idx="26">
                  <c:v>55.5</c:v>
                </c:pt>
                <c:pt idx="27" formatCode="0.00">
                  <c:v>95.0</c:v>
                </c:pt>
                <c:pt idx="28" formatCode="0.00">
                  <c:v>66.0</c:v>
                </c:pt>
                <c:pt idx="29" formatCode="0.00">
                  <c:v>69.0</c:v>
                </c:pt>
                <c:pt idx="30" formatCode="0.00">
                  <c:v>81.0</c:v>
                </c:pt>
                <c:pt idx="31" formatCode="0.00">
                  <c:v>75.0</c:v>
                </c:pt>
                <c:pt idx="32" formatCode="0.00">
                  <c:v>86.0</c:v>
                </c:pt>
                <c:pt idx="33" formatCode="0.00">
                  <c:v>48.63</c:v>
                </c:pt>
                <c:pt idx="34" formatCode="0.00">
                  <c:v>88.88</c:v>
                </c:pt>
                <c:pt idx="35" formatCode="0.00">
                  <c:v>55.88</c:v>
                </c:pt>
                <c:pt idx="36" formatCode="0.00">
                  <c:v>83.75</c:v>
                </c:pt>
                <c:pt idx="37" formatCode="0.00">
                  <c:v>79.38</c:v>
                </c:pt>
                <c:pt idx="38" formatCode="0.00">
                  <c:v>78.38</c:v>
                </c:pt>
                <c:pt idx="39" formatCode="0.00">
                  <c:v>99.63</c:v>
                </c:pt>
                <c:pt idx="40" formatCode="0.00">
                  <c:v>56.38</c:v>
                </c:pt>
                <c:pt idx="41" formatCode="0.00">
                  <c:v>85.0</c:v>
                </c:pt>
                <c:pt idx="42" formatCode="0.00">
                  <c:v>73.0</c:v>
                </c:pt>
                <c:pt idx="43" formatCode="0.00">
                  <c:v>80.0</c:v>
                </c:pt>
                <c:pt idx="44" formatCode="0.00">
                  <c:v>88.56</c:v>
                </c:pt>
                <c:pt idx="45" formatCode="0.00">
                  <c:v>77.63</c:v>
                </c:pt>
                <c:pt idx="46" formatCode="0.00">
                  <c:v>90.56</c:v>
                </c:pt>
                <c:pt idx="47" formatCode="0.00">
                  <c:v>100.0</c:v>
                </c:pt>
                <c:pt idx="48" formatCode="0.00">
                  <c:v>65.13</c:v>
                </c:pt>
                <c:pt idx="49" formatCode="0.00">
                  <c:v>46.88</c:v>
                </c:pt>
                <c:pt idx="50" formatCode="0.00">
                  <c:v>69.38</c:v>
                </c:pt>
                <c:pt idx="51" formatCode="0.00">
                  <c:v>80.25</c:v>
                </c:pt>
                <c:pt idx="52" formatCode="0.00">
                  <c:v>77.13</c:v>
                </c:pt>
                <c:pt idx="53" formatCode="0.00">
                  <c:v>72.0</c:v>
                </c:pt>
                <c:pt idx="54" formatCode="0.00">
                  <c:v>49.25</c:v>
                </c:pt>
              </c:numCache>
            </c:numRef>
          </c:yVal>
          <c:smooth val="0"/>
        </c:ser>
        <c:dLbls>
          <c:showLegendKey val="0"/>
          <c:showVal val="0"/>
          <c:showCatName val="0"/>
          <c:showSerName val="0"/>
          <c:showPercent val="0"/>
          <c:showBubbleSize val="0"/>
        </c:dLbls>
        <c:axId val="-2113014800"/>
        <c:axId val="-2112902720"/>
      </c:scatterChart>
      <c:valAx>
        <c:axId val="-2113014800"/>
        <c:scaling>
          <c:orientation val="minMax"/>
          <c:max val="20.0"/>
          <c:min val="3.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Post-Test Score on MHSCI</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902720"/>
        <c:crosses val="autoZero"/>
        <c:crossBetween val="midCat"/>
        <c:majorUnit val="1.0"/>
      </c:valAx>
      <c:valAx>
        <c:axId val="-2112902720"/>
        <c:scaling>
          <c:orientation val="minMax"/>
          <c:max val="1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Course Exam Average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30148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'Seitz '!$U$144</c:f>
              <c:strCache>
                <c:ptCount val="1"/>
                <c:pt idx="0">
                  <c:v>Exam %</c:v>
                </c:pt>
              </c:strCache>
            </c:strRef>
          </c:tx>
          <c:spPr>
            <a:ln w="31750" cap="rnd">
              <a:noFill/>
              <a:round/>
            </a:ln>
            <a:effectLst/>
          </c:spPr>
          <c:marker>
            <c:symbol val="circle"/>
            <c:size val="5"/>
            <c:spPr>
              <a:solidFill>
                <a:schemeClr val="tx1"/>
              </a:solidFill>
              <a:ln w="15875">
                <a:solidFill>
                  <a:schemeClr val="tx1"/>
                </a:solidFill>
              </a:ln>
              <a:effectLst/>
            </c:spPr>
          </c:marker>
          <c:trendline>
            <c:spPr>
              <a:ln w="19050" cap="rnd">
                <a:solidFill>
                  <a:schemeClr val="tx1"/>
                </a:solidFill>
                <a:prstDash val="sysDot"/>
              </a:ln>
              <a:effectLst/>
            </c:spPr>
            <c:trendlineType val="linear"/>
            <c:dispRSqr val="1"/>
            <c:dispEq val="1"/>
            <c:trendlineLbl>
              <c:layout>
                <c:manualLayout>
                  <c:x val="0.0838293889913045"/>
                  <c:y val="0.43943974923620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'Seitz '!$S$145:$S$166</c:f>
              <c:numCache>
                <c:formatCode>General</c:formatCode>
                <c:ptCount val="22"/>
                <c:pt idx="0">
                  <c:v>16.0</c:v>
                </c:pt>
                <c:pt idx="1">
                  <c:v>12.0</c:v>
                </c:pt>
                <c:pt idx="2">
                  <c:v>16.0</c:v>
                </c:pt>
                <c:pt idx="3">
                  <c:v>15.0</c:v>
                </c:pt>
                <c:pt idx="4">
                  <c:v>12.0</c:v>
                </c:pt>
                <c:pt idx="5">
                  <c:v>11.0</c:v>
                </c:pt>
                <c:pt idx="6">
                  <c:v>16.0</c:v>
                </c:pt>
                <c:pt idx="7">
                  <c:v>10.0</c:v>
                </c:pt>
                <c:pt idx="8">
                  <c:v>11.0</c:v>
                </c:pt>
                <c:pt idx="9">
                  <c:v>19.0</c:v>
                </c:pt>
                <c:pt idx="10">
                  <c:v>11.0</c:v>
                </c:pt>
                <c:pt idx="11">
                  <c:v>11.0</c:v>
                </c:pt>
                <c:pt idx="12">
                  <c:v>17.0</c:v>
                </c:pt>
                <c:pt idx="13">
                  <c:v>15.0</c:v>
                </c:pt>
                <c:pt idx="14">
                  <c:v>14.0</c:v>
                </c:pt>
                <c:pt idx="15">
                  <c:v>16.0</c:v>
                </c:pt>
                <c:pt idx="16">
                  <c:v>13.0</c:v>
                </c:pt>
                <c:pt idx="17">
                  <c:v>9.0</c:v>
                </c:pt>
                <c:pt idx="18">
                  <c:v>12.0</c:v>
                </c:pt>
                <c:pt idx="19">
                  <c:v>12.0</c:v>
                </c:pt>
                <c:pt idx="20">
                  <c:v>11.0</c:v>
                </c:pt>
                <c:pt idx="21">
                  <c:v>6.0</c:v>
                </c:pt>
              </c:numCache>
            </c:numRef>
          </c:xVal>
          <c:yVal>
            <c:numRef>
              <c:f>'Seitz '!$U$145:$U$166</c:f>
              <c:numCache>
                <c:formatCode>0.00</c:formatCode>
                <c:ptCount val="22"/>
                <c:pt idx="0">
                  <c:v>73.0</c:v>
                </c:pt>
                <c:pt idx="1">
                  <c:v>91.0</c:v>
                </c:pt>
                <c:pt idx="2">
                  <c:v>71.0</c:v>
                </c:pt>
                <c:pt idx="3">
                  <c:v>79.0</c:v>
                </c:pt>
                <c:pt idx="4">
                  <c:v>65.0</c:v>
                </c:pt>
                <c:pt idx="5">
                  <c:v>59.0</c:v>
                </c:pt>
                <c:pt idx="6">
                  <c:v>89.0</c:v>
                </c:pt>
                <c:pt idx="7">
                  <c:v>76.0</c:v>
                </c:pt>
                <c:pt idx="8">
                  <c:v>77.0</c:v>
                </c:pt>
                <c:pt idx="9">
                  <c:v>79.0</c:v>
                </c:pt>
                <c:pt idx="10">
                  <c:v>79.0</c:v>
                </c:pt>
                <c:pt idx="11">
                  <c:v>88.0</c:v>
                </c:pt>
                <c:pt idx="12">
                  <c:v>71.0</c:v>
                </c:pt>
                <c:pt idx="13">
                  <c:v>91.0</c:v>
                </c:pt>
                <c:pt idx="14">
                  <c:v>61.0</c:v>
                </c:pt>
                <c:pt idx="15">
                  <c:v>76.0</c:v>
                </c:pt>
                <c:pt idx="16">
                  <c:v>68.0</c:v>
                </c:pt>
                <c:pt idx="17">
                  <c:v>76.0</c:v>
                </c:pt>
                <c:pt idx="18">
                  <c:v>76.0</c:v>
                </c:pt>
                <c:pt idx="19">
                  <c:v>67.0</c:v>
                </c:pt>
                <c:pt idx="20">
                  <c:v>66.0</c:v>
                </c:pt>
                <c:pt idx="21">
                  <c:v>51.0</c:v>
                </c:pt>
              </c:numCache>
            </c:numRef>
          </c:yVal>
          <c:smooth val="0"/>
        </c:ser>
        <c:dLbls>
          <c:showLegendKey val="0"/>
          <c:showVal val="0"/>
          <c:showCatName val="0"/>
          <c:showSerName val="0"/>
          <c:showPercent val="0"/>
          <c:showBubbleSize val="0"/>
        </c:dLbls>
        <c:axId val="-2116349984"/>
        <c:axId val="-2051860512"/>
      </c:scatterChart>
      <c:valAx>
        <c:axId val="-2116349984"/>
        <c:scaling>
          <c:orientation val="minMax"/>
          <c:min val="3.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Post-Test</a:t>
                </a:r>
                <a:r>
                  <a:rPr lang="en-US" baseline="0" dirty="0" smtClean="0"/>
                  <a:t> Score on MHSCI</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860512"/>
        <c:crosses val="autoZero"/>
        <c:crossBetween val="midCat"/>
        <c:majorUnit val="1.0"/>
      </c:valAx>
      <c:valAx>
        <c:axId val="-2051860512"/>
        <c:scaling>
          <c:orientation val="minMax"/>
        </c:scaling>
        <c:delete val="0"/>
        <c:axPos val="l"/>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6349984"/>
        <c:crosses val="autoZero"/>
        <c:crossBetween val="midCat"/>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9D65F-276A-054A-BDAF-EDDC525D2EDA}" type="datetimeFigureOut">
              <a:rPr lang="en-US" smtClean="0"/>
              <a:t>5/4/17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7CCCA-FF66-E042-BED0-6BC7B2C0C5C0}" type="slidenum">
              <a:rPr lang="en-US" smtClean="0"/>
              <a:t>‹#›</a:t>
            </a:fld>
            <a:endParaRPr lang="en-US"/>
          </a:p>
        </p:txBody>
      </p:sp>
    </p:spTree>
    <p:extLst>
      <p:ext uri="{BB962C8B-B14F-4D97-AF65-F5344CB8AC3E}">
        <p14:creationId xmlns:p14="http://schemas.microsoft.com/office/powerpoint/2010/main" val="217511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617CCCA-FF66-E042-BED0-6BC7B2C0C5C0}" type="slidenum">
              <a:rPr lang="en-US" smtClean="0"/>
              <a:t>1</a:t>
            </a:fld>
            <a:endParaRPr lang="en-US"/>
          </a:p>
        </p:txBody>
      </p:sp>
    </p:spTree>
    <p:extLst>
      <p:ext uri="{BB962C8B-B14F-4D97-AF65-F5344CB8AC3E}">
        <p14:creationId xmlns:p14="http://schemas.microsoft.com/office/powerpoint/2010/main" val="42281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a story about how I got started in teaching and was very excited to try new things in</a:t>
            </a:r>
            <a:r>
              <a:rPr lang="en-US" baseline="0" dirty="0" smtClean="0"/>
              <a:t> the classroom and was energized and ready to share with colleagues.  At my first national education meeting as an undergraduate faculty member I was faced with the daunting task of convincing my colleagues that my students “did better” when I used my teaching intervention.   I quickly realized that “success”, “higher exam scores”, and “course grades” are artificial constructs that we use with no real validity.  I had to dive deep to really think about what I wanted for my students, above wanting them to get an A, or score well on my exams I wanted them to think more like an expert in microbiology, I wanted them to truly understand the material.  SO I sought out a way to measure this.  I want my students to get an A, go to nursing school or wherever they are headed, I want them to do well on my exams but in the end what I truly want for my students is that they understand the course material better after my class than before.  I had never heard of concept inventories before at this point and I went to some talks where they were discussed.   I quickly searched the databases and realized that a concept inventory does not exist for my discipline.  Therefore I started out on this journey to really answer the question “How do I know students are learning”</a:t>
            </a:r>
            <a:endParaRPr lang="en-US" dirty="0"/>
          </a:p>
        </p:txBody>
      </p:sp>
      <p:sp>
        <p:nvSpPr>
          <p:cNvPr id="4" name="Slide Number Placeholder 3"/>
          <p:cNvSpPr>
            <a:spLocks noGrp="1"/>
          </p:cNvSpPr>
          <p:nvPr>
            <p:ph type="sldNum" sz="quarter" idx="10"/>
          </p:nvPr>
        </p:nvSpPr>
        <p:spPr/>
        <p:txBody>
          <a:bodyPr/>
          <a:lstStyle/>
          <a:p>
            <a:fld id="{4617CCCA-FF66-E042-BED0-6BC7B2C0C5C0}" type="slidenum">
              <a:rPr lang="en-US" smtClean="0"/>
              <a:t>2</a:t>
            </a:fld>
            <a:endParaRPr lang="en-US"/>
          </a:p>
        </p:txBody>
      </p:sp>
    </p:spTree>
    <p:extLst>
      <p:ext uri="{BB962C8B-B14F-4D97-AF65-F5344CB8AC3E}">
        <p14:creationId xmlns:p14="http://schemas.microsoft.com/office/powerpoint/2010/main" val="290119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 little</a:t>
            </a:r>
            <a:r>
              <a:rPr lang="en-US" baseline="0" dirty="0" smtClean="0"/>
              <a:t> about what the literature says a concept inventory is.  This is taken from a paper by Carl </a:t>
            </a:r>
            <a:r>
              <a:rPr lang="en-US" baseline="0" dirty="0" err="1" smtClean="0"/>
              <a:t>Wieman’s</a:t>
            </a:r>
            <a:r>
              <a:rPr lang="en-US" baseline="0" dirty="0" smtClean="0"/>
              <a:t> group in 2010.  </a:t>
            </a:r>
            <a:endParaRPr lang="en-US" dirty="0"/>
          </a:p>
        </p:txBody>
      </p:sp>
      <p:sp>
        <p:nvSpPr>
          <p:cNvPr id="4" name="Slide Number Placeholder 3"/>
          <p:cNvSpPr>
            <a:spLocks noGrp="1"/>
          </p:cNvSpPr>
          <p:nvPr>
            <p:ph type="sldNum" sz="quarter" idx="10"/>
          </p:nvPr>
        </p:nvSpPr>
        <p:spPr/>
        <p:txBody>
          <a:bodyPr/>
          <a:lstStyle/>
          <a:p>
            <a:fld id="{4617CCCA-FF66-E042-BED0-6BC7B2C0C5C0}" type="slidenum">
              <a:rPr lang="en-US" smtClean="0"/>
              <a:t>4</a:t>
            </a:fld>
            <a:endParaRPr lang="en-US"/>
          </a:p>
        </p:txBody>
      </p:sp>
    </p:spTree>
    <p:extLst>
      <p:ext uri="{BB962C8B-B14F-4D97-AF65-F5344CB8AC3E}">
        <p14:creationId xmlns:p14="http://schemas.microsoft.com/office/powerpoint/2010/main" val="65063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pictures can be important and give different</a:t>
            </a:r>
            <a:r>
              <a:rPr lang="en-US" baseline="0" dirty="0" smtClean="0"/>
              <a:t> information to uncover student understanding</a:t>
            </a:r>
          </a:p>
          <a:p>
            <a:r>
              <a:rPr lang="en-US" baseline="0" dirty="0" err="1" smtClean="0"/>
              <a:t>Prepar</a:t>
            </a:r>
            <a:r>
              <a:rPr lang="mr-IN" baseline="0" dirty="0" smtClean="0"/>
              <a:t>–</a:t>
            </a:r>
            <a:r>
              <a:rPr lang="en-US" baseline="0" dirty="0" smtClean="0"/>
              <a:t> can use the pre-test or individual items to help uncover student misconceptions</a:t>
            </a:r>
          </a:p>
          <a:p>
            <a:r>
              <a:rPr lang="en-US" baseline="0" dirty="0" smtClean="0"/>
              <a:t>Metacognition- help students understand that they don’t know and prepare them to learn</a:t>
            </a:r>
          </a:p>
          <a:p>
            <a:r>
              <a:rPr lang="en-US" baseline="0" dirty="0" smtClean="0"/>
              <a:t>Individual study- guide students to tutorials, web tools, chapters based on areas that they hold more misconceptions in.</a:t>
            </a:r>
          </a:p>
          <a:p>
            <a:endParaRPr lang="en-US" dirty="0"/>
          </a:p>
        </p:txBody>
      </p:sp>
      <p:sp>
        <p:nvSpPr>
          <p:cNvPr id="4" name="Slide Number Placeholder 3"/>
          <p:cNvSpPr>
            <a:spLocks noGrp="1"/>
          </p:cNvSpPr>
          <p:nvPr>
            <p:ph type="sldNum" sz="quarter" idx="10"/>
          </p:nvPr>
        </p:nvSpPr>
        <p:spPr/>
        <p:txBody>
          <a:bodyPr/>
          <a:lstStyle/>
          <a:p>
            <a:fld id="{4617CCCA-FF66-E042-BED0-6BC7B2C0C5C0}" type="slidenum">
              <a:rPr lang="en-US" smtClean="0"/>
              <a:t>16</a:t>
            </a:fld>
            <a:endParaRPr lang="en-US"/>
          </a:p>
        </p:txBody>
      </p:sp>
    </p:spTree>
    <p:extLst>
      <p:ext uri="{BB962C8B-B14F-4D97-AF65-F5344CB8AC3E}">
        <p14:creationId xmlns:p14="http://schemas.microsoft.com/office/powerpoint/2010/main" val="8637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Tells us about learning gains in the classroom.</a:t>
            </a:r>
            <a:endParaRPr lang="en-US" dirty="0"/>
          </a:p>
        </p:txBody>
      </p:sp>
      <p:sp>
        <p:nvSpPr>
          <p:cNvPr id="4" name="Slide Number Placeholder 3"/>
          <p:cNvSpPr>
            <a:spLocks noGrp="1"/>
          </p:cNvSpPr>
          <p:nvPr>
            <p:ph type="sldNum" sz="quarter" idx="10"/>
          </p:nvPr>
        </p:nvSpPr>
        <p:spPr/>
        <p:txBody>
          <a:bodyPr/>
          <a:lstStyle/>
          <a:p>
            <a:fld id="{4617CCCA-FF66-E042-BED0-6BC7B2C0C5C0}" type="slidenum">
              <a:rPr lang="en-US" smtClean="0"/>
              <a:t>17</a:t>
            </a:fld>
            <a:endParaRPr lang="en-US"/>
          </a:p>
        </p:txBody>
      </p:sp>
    </p:spTree>
    <p:extLst>
      <p:ext uri="{BB962C8B-B14F-4D97-AF65-F5344CB8AC3E}">
        <p14:creationId xmlns:p14="http://schemas.microsoft.com/office/powerpoint/2010/main" val="124132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have a lot of conversations and build community around </a:t>
            </a:r>
            <a:endParaRPr lang="en-US" dirty="0"/>
          </a:p>
        </p:txBody>
      </p:sp>
      <p:sp>
        <p:nvSpPr>
          <p:cNvPr id="4" name="Slide Number Placeholder 3"/>
          <p:cNvSpPr>
            <a:spLocks noGrp="1"/>
          </p:cNvSpPr>
          <p:nvPr>
            <p:ph type="sldNum" sz="quarter" idx="10"/>
          </p:nvPr>
        </p:nvSpPr>
        <p:spPr/>
        <p:txBody>
          <a:bodyPr/>
          <a:lstStyle/>
          <a:p>
            <a:fld id="{4617CCCA-FF66-E042-BED0-6BC7B2C0C5C0}" type="slidenum">
              <a:rPr lang="en-US" smtClean="0"/>
              <a:t>18</a:t>
            </a:fld>
            <a:endParaRPr lang="en-US"/>
          </a:p>
        </p:txBody>
      </p:sp>
    </p:spTree>
    <p:extLst>
      <p:ext uri="{BB962C8B-B14F-4D97-AF65-F5344CB8AC3E}">
        <p14:creationId xmlns:p14="http://schemas.microsoft.com/office/powerpoint/2010/main" val="199453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Data from the online CI are downloaded to excel files.</a:t>
            </a:r>
            <a:endParaRPr lang="en-US" dirty="0" smtClean="0">
              <a:effectLst/>
            </a:endParaRPr>
          </a:p>
          <a:p>
            <a:pPr lvl="0"/>
            <a:r>
              <a:rPr lang="en-US" sz="1200" kern="1200" dirty="0" smtClean="0">
                <a:solidFill>
                  <a:schemeClr val="tx1"/>
                </a:solidFill>
                <a:effectLst/>
                <a:latin typeface="+mn-lt"/>
                <a:ea typeface="+mn-ea"/>
                <a:cs typeface="+mn-cs"/>
              </a:rPr>
              <a:t>Pre- and posttest means are calculated for each course and tabulated (Table 3).</a:t>
            </a:r>
            <a:endParaRPr lang="en-US" dirty="0" smtClean="0">
              <a:effectLst/>
            </a:endParaRPr>
          </a:p>
          <a:p>
            <a:pPr lvl="0"/>
            <a:r>
              <a:rPr lang="en-US" sz="1200" kern="1200" dirty="0" smtClean="0">
                <a:solidFill>
                  <a:schemeClr val="tx1"/>
                </a:solidFill>
                <a:effectLst/>
                <a:latin typeface="+mn-lt"/>
                <a:ea typeface="+mn-ea"/>
                <a:cs typeface="+mn-cs"/>
              </a:rPr>
              <a:t>Student explanations for each question are sorted by distractor choice to facilitate qualitative analysis. </a:t>
            </a:r>
            <a:endParaRPr lang="en-US" dirty="0" smtClean="0">
              <a:effectLst/>
            </a:endParaRPr>
          </a:p>
          <a:p>
            <a:pPr lvl="0"/>
            <a:r>
              <a:rPr lang="en-US" sz="1200" kern="1200" dirty="0" smtClean="0">
                <a:solidFill>
                  <a:schemeClr val="tx1"/>
                </a:solidFill>
                <a:effectLst/>
                <a:latin typeface="+mn-lt"/>
                <a:ea typeface="+mn-ea"/>
                <a:cs typeface="+mn-cs"/>
              </a:rPr>
              <a:t>The HPI Community meets to review and discuss student performance on the CI. Quantitative data (pre- and posttest means) are reviewed and discussed by the group as a whole. For qualitative analysis, faculty members work in pairs to read and discuss student responses to different subsets of CI questions. Each pair then reports their major findings to the entire group for additional discussion. By examining the reasoning behind students’ choices, we have begun to recognize common misconceptions that lead students to select particular distractors.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548A7F6-3E04-4744-8832-4C36287EEBB3}" type="slidenum">
              <a:rPr lang="en-US" smtClean="0"/>
              <a:t>19</a:t>
            </a:fld>
            <a:endParaRPr lang="en-US"/>
          </a:p>
        </p:txBody>
      </p:sp>
    </p:spTree>
    <p:extLst>
      <p:ext uri="{BB962C8B-B14F-4D97-AF65-F5344CB8AC3E}">
        <p14:creationId xmlns:p14="http://schemas.microsoft.com/office/powerpoint/2010/main" val="160571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8A7F6-3E04-4744-8832-4C36287EEBB3}" type="slidenum">
              <a:rPr lang="en-US" smtClean="0"/>
              <a:t>21</a:t>
            </a:fld>
            <a:endParaRPr lang="en-US"/>
          </a:p>
        </p:txBody>
      </p:sp>
    </p:spTree>
    <p:extLst>
      <p:ext uri="{BB962C8B-B14F-4D97-AF65-F5344CB8AC3E}">
        <p14:creationId xmlns:p14="http://schemas.microsoft.com/office/powerpoint/2010/main" val="140676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a:fld id="{C84E5892-9882-1D4B-9CEE-0584CC0FDC65}" type="slidenum">
              <a:rPr lang="en-US" sz="1200">
                <a:ea typeface="ＭＳ Ｐゴシック" charset="-128"/>
                <a:cs typeface="ＭＳ Ｐゴシック" charset="-128"/>
              </a:rPr>
              <a:pPr algn="r"/>
              <a:t>22</a:t>
            </a:fld>
            <a:endParaRPr lang="en-US" sz="1200" dirty="0">
              <a:ea typeface="ＭＳ Ｐゴシック" charset="-128"/>
              <a:cs typeface="ＭＳ Ｐゴシック"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921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CC1CD-42F5-4933-B626-922E63C27B61}" type="slidenum">
              <a:rPr lang="en-US"/>
              <a:pPr>
                <a:defRPr/>
              </a:pPr>
              <a:t>‹#›</a:t>
            </a:fld>
            <a:endParaRPr lang="en-US"/>
          </a:p>
        </p:txBody>
      </p:sp>
    </p:spTree>
    <p:extLst>
      <p:ext uri="{BB962C8B-B14F-4D97-AF65-F5344CB8AC3E}">
        <p14:creationId xmlns:p14="http://schemas.microsoft.com/office/powerpoint/2010/main" val="15293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F66AD8-BC4A-4004-9882-414398D930CA}"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66AD8-BC4A-4004-9882-414398D930CA}" type="datetimeFigureOut">
              <a:rPr lang="en-US" smtClean="0"/>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DF66AD8-BC4A-4004-9882-414398D930CA}" type="datetimeFigureOut">
              <a:rPr lang="en-US" smtClean="0"/>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F66AD8-BC4A-4004-9882-414398D930CA}"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DF66AD8-BC4A-4004-9882-414398D930CA}" type="datetimeFigureOut">
              <a:rPr lang="en-US" smtClean="0"/>
              <a:t>5/4/17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9D2C864-9362-43C7-A136-D9C41D93A96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Utilizing a Concept Inventory to Facilitate Data-Driven Course Improvement</a:t>
            </a:r>
            <a:endParaRPr lang="en-US" dirty="0"/>
          </a:p>
        </p:txBody>
      </p:sp>
      <p:sp>
        <p:nvSpPr>
          <p:cNvPr id="3" name="Subtitle 2"/>
          <p:cNvSpPr>
            <a:spLocks noGrp="1"/>
          </p:cNvSpPr>
          <p:nvPr>
            <p:ph type="subTitle" idx="1"/>
          </p:nvPr>
        </p:nvSpPr>
        <p:spPr/>
        <p:txBody>
          <a:bodyPr>
            <a:normAutofit/>
          </a:bodyPr>
          <a:lstStyle/>
          <a:p>
            <a:r>
              <a:rPr lang="en-US" b="1" i="1" dirty="0" smtClean="0"/>
              <a:t>Heather Seitz, Ph. D.</a:t>
            </a:r>
          </a:p>
          <a:p>
            <a:r>
              <a:rPr lang="en-US" b="1" i="1" dirty="0" smtClean="0"/>
              <a:t> Associate Professor of Microbiology</a:t>
            </a:r>
          </a:p>
          <a:p>
            <a:r>
              <a:rPr lang="en-US" b="1" i="1" dirty="0" smtClean="0"/>
              <a:t>Johnson County Community College</a:t>
            </a:r>
          </a:p>
          <a:p>
            <a:endParaRPr lang="en-US" dirty="0" smtClean="0"/>
          </a:p>
          <a:p>
            <a:endParaRPr lang="en-US" dirty="0"/>
          </a:p>
        </p:txBody>
      </p:sp>
    </p:spTree>
    <p:extLst>
      <p:ext uri="{BB962C8B-B14F-4D97-AF65-F5344CB8AC3E}">
        <p14:creationId xmlns:p14="http://schemas.microsoft.com/office/powerpoint/2010/main" val="3940290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98" y="185087"/>
            <a:ext cx="8609998" cy="5118793"/>
          </a:xfrm>
        </p:spPr>
        <p:txBody>
          <a:bodyPr>
            <a:normAutofit/>
          </a:bodyPr>
          <a:lstStyle/>
          <a:p>
            <a:pPr marL="0" indent="0" algn="ctr">
              <a:buNone/>
            </a:pPr>
            <a:r>
              <a:rPr lang="en-US" sz="2800" dirty="0" smtClean="0">
                <a:solidFill>
                  <a:srgbClr val="FFFFFF"/>
                </a:solidFill>
              </a:rPr>
              <a:t>Step Five: </a:t>
            </a:r>
          </a:p>
          <a:p>
            <a:pPr marL="0" indent="0" algn="ctr">
              <a:buNone/>
            </a:pPr>
            <a:r>
              <a:rPr lang="en-US" sz="2800" dirty="0" smtClean="0">
                <a:solidFill>
                  <a:srgbClr val="FFFFFF"/>
                </a:solidFill>
              </a:rPr>
              <a:t>Carry </a:t>
            </a:r>
            <a:r>
              <a:rPr lang="en-US" sz="2800" dirty="0">
                <a:solidFill>
                  <a:srgbClr val="FFFFFF"/>
                </a:solidFill>
              </a:rPr>
              <a:t>out validation interviews with both novices and subject experts on the test questions</a:t>
            </a:r>
            <a:r>
              <a:rPr lang="en-US" sz="2800" dirty="0" smtClean="0">
                <a:solidFill>
                  <a:srgbClr val="FFFFFF"/>
                </a:solidFill>
              </a:rPr>
              <a:t>.</a:t>
            </a:r>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a:buFont typeface="Arial"/>
              <a:buChar char="•"/>
            </a:pPr>
            <a:r>
              <a:rPr lang="en-US" dirty="0" smtClean="0"/>
              <a:t>Use think out loud protocol with students.</a:t>
            </a:r>
          </a:p>
          <a:p>
            <a:pPr>
              <a:buFont typeface="Arial"/>
              <a:buChar char="•"/>
            </a:pPr>
            <a:endParaRPr lang="en-US" dirty="0" smtClean="0"/>
          </a:p>
          <a:p>
            <a:pPr>
              <a:buFont typeface="Arial"/>
              <a:buChar char="•"/>
            </a:pPr>
            <a:r>
              <a:rPr lang="en-US" dirty="0" smtClean="0"/>
              <a:t>Subject experts don’t always agree!</a:t>
            </a:r>
            <a:endParaRPr lang="en-US" dirty="0"/>
          </a:p>
        </p:txBody>
      </p:sp>
    </p:spTree>
    <p:extLst>
      <p:ext uri="{BB962C8B-B14F-4D97-AF65-F5344CB8AC3E}">
        <p14:creationId xmlns:p14="http://schemas.microsoft.com/office/powerpoint/2010/main" val="1624951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00943613"/>
              </p:ext>
            </p:extLst>
          </p:nvPr>
        </p:nvGraphicFramePr>
        <p:xfrm>
          <a:off x="4519423" y="2271278"/>
          <a:ext cx="4453448" cy="43918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7456" y="483539"/>
            <a:ext cx="8715415" cy="2862322"/>
          </a:xfrm>
          <a:prstGeom prst="rect">
            <a:avLst/>
          </a:prstGeom>
          <a:noFill/>
        </p:spPr>
        <p:txBody>
          <a:bodyPr wrap="square" rtlCol="0">
            <a:spAutoFit/>
          </a:bodyPr>
          <a:lstStyle/>
          <a:p>
            <a:r>
              <a:rPr lang="en-US" dirty="0"/>
              <a:t>______13.  If a single nucleotide is mutated in a bacterial gene, which one of the following statements would be the most likely outcome? </a:t>
            </a:r>
            <a:endParaRPr lang="en-US" dirty="0" smtClean="0"/>
          </a:p>
          <a:p>
            <a:endParaRPr lang="en-US" sz="1600" dirty="0"/>
          </a:p>
          <a:p>
            <a:pPr lvl="0"/>
            <a:r>
              <a:rPr lang="en-US" sz="1600" dirty="0" smtClean="0"/>
              <a:t>A) Nitrogenous </a:t>
            </a:r>
            <a:r>
              <a:rPr lang="en-US" sz="1600" dirty="0"/>
              <a:t>bases would be added to the gene sequence.</a:t>
            </a:r>
          </a:p>
          <a:p>
            <a:pPr lvl="0"/>
            <a:r>
              <a:rPr lang="en-US" sz="1600" dirty="0" smtClean="0"/>
              <a:t>B) The </a:t>
            </a:r>
            <a:r>
              <a:rPr lang="en-US" sz="1600" dirty="0"/>
              <a:t>protein product of the gene might not function properly.</a:t>
            </a:r>
          </a:p>
          <a:p>
            <a:pPr lvl="0"/>
            <a:r>
              <a:rPr lang="en-US" sz="1600" dirty="0" smtClean="0"/>
              <a:t>C) The </a:t>
            </a:r>
            <a:r>
              <a:rPr lang="en-US" sz="1600" dirty="0"/>
              <a:t>mutation would cause unregulated growth of the cells.</a:t>
            </a:r>
          </a:p>
          <a:p>
            <a:pPr lvl="0"/>
            <a:r>
              <a:rPr lang="en-US" sz="1600" dirty="0" smtClean="0"/>
              <a:t>D) The </a:t>
            </a:r>
            <a:r>
              <a:rPr lang="en-US" sz="1600" dirty="0"/>
              <a:t>bacteria would automatically become drug resistant.</a:t>
            </a:r>
          </a:p>
          <a:p>
            <a:pPr lvl="0"/>
            <a:r>
              <a:rPr lang="en-US" sz="1600" dirty="0" smtClean="0"/>
              <a:t>E) I </a:t>
            </a:r>
            <a:r>
              <a:rPr lang="en-US" sz="1600" dirty="0"/>
              <a:t>don’t know.</a:t>
            </a:r>
          </a:p>
          <a:p>
            <a:r>
              <a:rPr lang="en-US" sz="1600" dirty="0"/>
              <a:t> </a:t>
            </a:r>
          </a:p>
          <a:p>
            <a:r>
              <a:rPr lang="en-US" sz="1600" dirty="0"/>
              <a:t>Please explain your answer choice:</a:t>
            </a:r>
          </a:p>
          <a:p>
            <a:endParaRPr lang="en-US" sz="1600" dirty="0"/>
          </a:p>
        </p:txBody>
      </p:sp>
      <p:grpSp>
        <p:nvGrpSpPr>
          <p:cNvPr id="9" name="Group 8"/>
          <p:cNvGrpSpPr/>
          <p:nvPr/>
        </p:nvGrpSpPr>
        <p:grpSpPr>
          <a:xfrm>
            <a:off x="3344037" y="5789917"/>
            <a:ext cx="1412320" cy="752693"/>
            <a:chOff x="1117313" y="4404296"/>
            <a:chExt cx="1412320" cy="752693"/>
          </a:xfrm>
        </p:grpSpPr>
        <p:sp>
          <p:nvSpPr>
            <p:cNvPr id="3" name="Rectangle 2"/>
            <p:cNvSpPr/>
            <p:nvPr/>
          </p:nvSpPr>
          <p:spPr>
            <a:xfrm>
              <a:off x="1121609" y="4420791"/>
              <a:ext cx="313391" cy="2804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17313" y="4853615"/>
              <a:ext cx="313391" cy="28042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79116" y="4404296"/>
              <a:ext cx="951553" cy="369332"/>
            </a:xfrm>
            <a:prstGeom prst="rect">
              <a:avLst/>
            </a:prstGeom>
            <a:noFill/>
          </p:spPr>
          <p:txBody>
            <a:bodyPr wrap="none" rtlCol="0">
              <a:spAutoFit/>
            </a:bodyPr>
            <a:lstStyle/>
            <a:p>
              <a:r>
                <a:rPr lang="en-US" dirty="0" smtClean="0"/>
                <a:t>Pre-test</a:t>
              </a:r>
              <a:endParaRPr lang="en-US" dirty="0"/>
            </a:p>
          </p:txBody>
        </p:sp>
        <p:sp>
          <p:nvSpPr>
            <p:cNvPr id="8" name="TextBox 7"/>
            <p:cNvSpPr txBox="1"/>
            <p:nvPr/>
          </p:nvSpPr>
          <p:spPr>
            <a:xfrm>
              <a:off x="1469878" y="4787657"/>
              <a:ext cx="1059755" cy="369332"/>
            </a:xfrm>
            <a:prstGeom prst="rect">
              <a:avLst/>
            </a:prstGeom>
            <a:noFill/>
          </p:spPr>
          <p:txBody>
            <a:bodyPr wrap="none" rtlCol="0">
              <a:spAutoFit/>
            </a:bodyPr>
            <a:lstStyle/>
            <a:p>
              <a:r>
                <a:rPr lang="en-US" dirty="0" smtClean="0"/>
                <a:t>Post-test</a:t>
              </a:r>
              <a:endParaRPr lang="en-US" dirty="0"/>
            </a:p>
          </p:txBody>
        </p:sp>
      </p:grpSp>
    </p:spTree>
    <p:extLst>
      <p:ext uri="{BB962C8B-B14F-4D97-AF65-F5344CB8AC3E}">
        <p14:creationId xmlns:p14="http://schemas.microsoft.com/office/powerpoint/2010/main" val="348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57456" y="120649"/>
            <a:ext cx="8715415" cy="2862322"/>
          </a:xfrm>
          <a:prstGeom prst="rect">
            <a:avLst/>
          </a:prstGeom>
          <a:noFill/>
        </p:spPr>
        <p:txBody>
          <a:bodyPr wrap="square" rtlCol="0">
            <a:spAutoFit/>
          </a:bodyPr>
          <a:lstStyle/>
          <a:p>
            <a:r>
              <a:rPr lang="en-US" dirty="0"/>
              <a:t>______13.  If a single nucleotide is mutated in a bacterial gene, which one of the following statements would be the most likely outcome? </a:t>
            </a:r>
            <a:endParaRPr lang="en-US" dirty="0" smtClean="0"/>
          </a:p>
          <a:p>
            <a:endParaRPr lang="en-US" sz="1600" dirty="0"/>
          </a:p>
          <a:p>
            <a:pPr lvl="0"/>
            <a:r>
              <a:rPr lang="en-US" sz="1600" dirty="0" smtClean="0"/>
              <a:t>A) Nitrogenous </a:t>
            </a:r>
            <a:r>
              <a:rPr lang="en-US" sz="1600" dirty="0"/>
              <a:t>bases would be added to the gene sequence.</a:t>
            </a:r>
          </a:p>
          <a:p>
            <a:pPr lvl="0"/>
            <a:r>
              <a:rPr lang="en-US" sz="1600" b="1" dirty="0" smtClean="0"/>
              <a:t>B) The </a:t>
            </a:r>
            <a:r>
              <a:rPr lang="en-US" sz="1600" b="1" dirty="0"/>
              <a:t>protein product of the gene might not function properly.</a:t>
            </a:r>
          </a:p>
          <a:p>
            <a:pPr lvl="0"/>
            <a:r>
              <a:rPr lang="en-US" sz="1600" dirty="0" smtClean="0"/>
              <a:t>C) The </a:t>
            </a:r>
            <a:r>
              <a:rPr lang="en-US" sz="1600" dirty="0"/>
              <a:t>mutation would cause unregulated growth of the cells.</a:t>
            </a:r>
          </a:p>
          <a:p>
            <a:pPr lvl="0"/>
            <a:r>
              <a:rPr lang="en-US" sz="1600" dirty="0" smtClean="0"/>
              <a:t>D) The </a:t>
            </a:r>
            <a:r>
              <a:rPr lang="en-US" sz="1600" dirty="0"/>
              <a:t>bacteria would automatically become drug resistant.</a:t>
            </a:r>
          </a:p>
          <a:p>
            <a:pPr lvl="0"/>
            <a:r>
              <a:rPr lang="en-US" sz="1600" dirty="0" smtClean="0"/>
              <a:t>E) I </a:t>
            </a:r>
            <a:r>
              <a:rPr lang="en-US" sz="1600" dirty="0"/>
              <a:t>don’t know.</a:t>
            </a:r>
          </a:p>
          <a:p>
            <a:r>
              <a:rPr lang="en-US" sz="1600" dirty="0"/>
              <a:t> </a:t>
            </a:r>
          </a:p>
          <a:p>
            <a:r>
              <a:rPr lang="en-US" sz="1600" dirty="0"/>
              <a:t>Please explain your answer choice:</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403439854"/>
              </p:ext>
            </p:extLst>
          </p:nvPr>
        </p:nvGraphicFramePr>
        <p:xfrm>
          <a:off x="257456" y="2982971"/>
          <a:ext cx="8489192" cy="3134360"/>
        </p:xfrm>
        <a:graphic>
          <a:graphicData uri="http://schemas.openxmlformats.org/drawingml/2006/table">
            <a:tbl>
              <a:tblPr firstRow="1" bandRow="1">
                <a:tableStyleId>{5C22544A-7EE6-4342-B048-85BDC9FD1C3A}</a:tableStyleId>
              </a:tblPr>
              <a:tblGrid>
                <a:gridCol w="8489192"/>
              </a:tblGrid>
              <a:tr h="370840">
                <a:tc>
                  <a:txBody>
                    <a:bodyPr/>
                    <a:lstStyle/>
                    <a:p>
                      <a:r>
                        <a:rPr lang="en-US" dirty="0" smtClean="0"/>
                        <a:t>Student responses</a:t>
                      </a:r>
                      <a:endParaRPr lang="en-US" dirty="0"/>
                    </a:p>
                  </a:txBody>
                  <a:tcPr/>
                </a:tc>
              </a:tr>
              <a:tr h="370840">
                <a:tc>
                  <a:txBody>
                    <a:bodyPr/>
                    <a:lstStyle/>
                    <a:p>
                      <a:r>
                        <a:rPr lang="en-US" dirty="0" smtClean="0"/>
                        <a:t>The mutation of a nucleotide would cause the gene</a:t>
                      </a:r>
                      <a:r>
                        <a:rPr lang="en-US" baseline="0" dirty="0" smtClean="0"/>
                        <a:t> to not function properly.</a:t>
                      </a:r>
                      <a:endParaRPr lang="en-US" dirty="0"/>
                    </a:p>
                  </a:txBody>
                  <a:tcPr>
                    <a:solidFill>
                      <a:schemeClr val="accent4">
                        <a:lumMod val="20000"/>
                        <a:lumOff val="80000"/>
                      </a:schemeClr>
                    </a:solidFill>
                  </a:tcPr>
                </a:tc>
              </a:tr>
              <a:tr h="370840">
                <a:tc>
                  <a:txBody>
                    <a:bodyPr/>
                    <a:lstStyle/>
                    <a:p>
                      <a:r>
                        <a:rPr lang="en-US" dirty="0" smtClean="0"/>
                        <a:t>The protein might lose its function</a:t>
                      </a:r>
                      <a:r>
                        <a:rPr lang="en-US" baseline="0" dirty="0" smtClean="0"/>
                        <a:t> because the base pairing was disrupted.</a:t>
                      </a:r>
                      <a:endParaRPr lang="en-US" dirty="0"/>
                    </a:p>
                  </a:txBody>
                  <a:tcPr>
                    <a:solidFill>
                      <a:schemeClr val="accent4">
                        <a:lumMod val="20000"/>
                        <a:lumOff val="80000"/>
                      </a:schemeClr>
                    </a:solidFill>
                  </a:tcPr>
                </a:tc>
              </a:tr>
              <a:tr h="370840">
                <a:tc>
                  <a:txBody>
                    <a:bodyPr/>
                    <a:lstStyle/>
                    <a:p>
                      <a:r>
                        <a:rPr lang="en-US" dirty="0" smtClean="0"/>
                        <a:t>Because more genes would be bad for the bacteria</a:t>
                      </a:r>
                      <a:endParaRPr lang="en-US" dirty="0"/>
                    </a:p>
                  </a:txBody>
                  <a:tcPr>
                    <a:solidFill>
                      <a:schemeClr val="accent4">
                        <a:lumMod val="20000"/>
                        <a:lumOff val="80000"/>
                      </a:schemeClr>
                    </a:solidFill>
                  </a:tcPr>
                </a:tc>
              </a:tr>
              <a:tr h="370840">
                <a:tc>
                  <a:txBody>
                    <a:bodyPr/>
                    <a:lstStyle/>
                    <a:p>
                      <a:r>
                        <a:rPr lang="en-US" dirty="0" smtClean="0"/>
                        <a:t>Yes, because it can code for an entirely different codon, then an entirely different amino acid, and a different protein.</a:t>
                      </a:r>
                      <a:endParaRPr lang="en-US" dirty="0"/>
                    </a:p>
                  </a:txBody>
                  <a:tcPr>
                    <a:solidFill>
                      <a:schemeClr val="accent1">
                        <a:lumMod val="20000"/>
                        <a:lumOff val="80000"/>
                      </a:schemeClr>
                    </a:solidFill>
                  </a:tcPr>
                </a:tc>
              </a:tr>
              <a:tr h="370840">
                <a:tc>
                  <a:txBody>
                    <a:bodyPr/>
                    <a:lstStyle/>
                    <a:p>
                      <a:r>
                        <a:rPr lang="en-US" dirty="0" smtClean="0"/>
                        <a:t>Depending</a:t>
                      </a:r>
                      <a:r>
                        <a:rPr lang="en-US" baseline="0" dirty="0" smtClean="0"/>
                        <a:t> on the nucleotide, the mutation may or may not be harmful.</a:t>
                      </a:r>
                      <a:endParaRPr lang="en-US" dirty="0"/>
                    </a:p>
                  </a:txBody>
                  <a:tcPr>
                    <a:solidFill>
                      <a:schemeClr val="accent1">
                        <a:lumMod val="20000"/>
                        <a:lumOff val="80000"/>
                      </a:schemeClr>
                    </a:solidFill>
                  </a:tcPr>
                </a:tc>
              </a:tr>
              <a:tr h="370840">
                <a:tc>
                  <a:txBody>
                    <a:bodyPr/>
                    <a:lstStyle/>
                    <a:p>
                      <a:r>
                        <a:rPr lang="en-US" dirty="0" smtClean="0"/>
                        <a:t>A single</a:t>
                      </a:r>
                      <a:r>
                        <a:rPr lang="en-US" baseline="0" dirty="0" smtClean="0"/>
                        <a:t> nucleotide being mutated could potentially alter the genes making the protein not function properly.</a:t>
                      </a:r>
                      <a:endParaRPr lang="en-US"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28957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26" y="283535"/>
            <a:ext cx="8708964" cy="4056062"/>
          </a:xfrm>
        </p:spPr>
        <p:txBody>
          <a:bodyPr/>
          <a:lstStyle/>
          <a:p>
            <a:pPr marL="0" indent="0" algn="ctr">
              <a:buNone/>
            </a:pPr>
            <a:r>
              <a:rPr lang="en-US" sz="2800" dirty="0" smtClean="0">
                <a:solidFill>
                  <a:srgbClr val="FFFFFF"/>
                </a:solidFill>
              </a:rPr>
              <a:t>Step Six: </a:t>
            </a:r>
          </a:p>
          <a:p>
            <a:pPr marL="0" indent="0" algn="ctr">
              <a:buNone/>
            </a:pPr>
            <a:r>
              <a:rPr lang="en-US" sz="2800" dirty="0" smtClean="0">
                <a:solidFill>
                  <a:srgbClr val="FFFFFF"/>
                </a:solidFill>
              </a:rPr>
              <a:t>Administer </a:t>
            </a:r>
            <a:r>
              <a:rPr lang="en-US" sz="2800" dirty="0">
                <a:solidFill>
                  <a:srgbClr val="FFFFFF"/>
                </a:solidFill>
              </a:rPr>
              <a:t>to classes and run statistical tests on the results.</a:t>
            </a:r>
          </a:p>
          <a:p>
            <a:pPr marL="0" indent="0" algn="ctr">
              <a:buNone/>
            </a:pPr>
            <a:endParaRPr lang="en-US" dirty="0">
              <a:solidFill>
                <a:srgbClr val="FFFFFF"/>
              </a:solidFill>
            </a:endParaRPr>
          </a:p>
        </p:txBody>
      </p:sp>
      <p:pic>
        <p:nvPicPr>
          <p:cNvPr id="5" name="Picture 4" descr="Stats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327" y="2985684"/>
            <a:ext cx="3065615" cy="3699334"/>
          </a:xfrm>
          <a:prstGeom prst="rect">
            <a:avLst/>
          </a:prstGeom>
        </p:spPr>
      </p:pic>
    </p:spTree>
    <p:extLst>
      <p:ext uri="{BB962C8B-B14F-4D97-AF65-F5344CB8AC3E}">
        <p14:creationId xmlns:p14="http://schemas.microsoft.com/office/powerpoint/2010/main" val="177119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75467"/>
            <a:ext cx="8229599" cy="3450696"/>
          </a:xfrm>
        </p:spPr>
        <p:txBody>
          <a:bodyPr>
            <a:normAutofit lnSpcReduction="10000"/>
          </a:bodyPr>
          <a:lstStyle/>
          <a:p>
            <a:r>
              <a:rPr lang="en-US" b="1" dirty="0" smtClean="0"/>
              <a:t>Difficulty Index (P)</a:t>
            </a:r>
            <a:r>
              <a:rPr lang="en-US" dirty="0" smtClean="0"/>
              <a:t>- How hard was the question?</a:t>
            </a:r>
          </a:p>
          <a:p>
            <a:r>
              <a:rPr lang="en-US" b="1" dirty="0" smtClean="0"/>
              <a:t>Discrimination Index (D)</a:t>
            </a:r>
            <a:r>
              <a:rPr lang="en-US" dirty="0" smtClean="0"/>
              <a:t>- Measures discriminatory power of each question.  Students that do well on the entire test should answer the question correctly compared with students who do poorly.</a:t>
            </a:r>
          </a:p>
          <a:p>
            <a:r>
              <a:rPr lang="en-US" b="1" dirty="0" smtClean="0"/>
              <a:t>Reliability (Point </a:t>
            </a:r>
            <a:r>
              <a:rPr lang="en-US" b="1" dirty="0" err="1" smtClean="0"/>
              <a:t>biserial</a:t>
            </a:r>
            <a:r>
              <a:rPr lang="en-US" b="1" dirty="0" smtClean="0"/>
              <a:t> coefficient) </a:t>
            </a:r>
            <a:r>
              <a:rPr lang="en-US" dirty="0" smtClean="0"/>
              <a:t>Measures consistency of a single question with the whole test.  Did students who answered this question correctly do better on the whole test?</a:t>
            </a:r>
          </a:p>
          <a:p>
            <a:endParaRPr lang="en-US" dirty="0"/>
          </a:p>
        </p:txBody>
      </p:sp>
      <p:sp>
        <p:nvSpPr>
          <p:cNvPr id="3" name="Title 2"/>
          <p:cNvSpPr>
            <a:spLocks noGrp="1"/>
          </p:cNvSpPr>
          <p:nvPr>
            <p:ph type="title"/>
          </p:nvPr>
        </p:nvSpPr>
        <p:spPr/>
        <p:txBody>
          <a:bodyPr>
            <a:normAutofit fontScale="90000"/>
          </a:bodyPr>
          <a:lstStyle/>
          <a:p>
            <a:r>
              <a:rPr lang="en-US" dirty="0" smtClean="0"/>
              <a:t>Psychometric Analysis: </a:t>
            </a:r>
            <a:br>
              <a:rPr lang="en-US" dirty="0" smtClean="0"/>
            </a:br>
            <a:r>
              <a:rPr lang="en-US" dirty="0" smtClean="0"/>
              <a:t>Item analysis</a:t>
            </a:r>
            <a:endParaRPr lang="en-US" dirty="0"/>
          </a:p>
        </p:txBody>
      </p:sp>
    </p:spTree>
    <p:extLst>
      <p:ext uri="{BB962C8B-B14F-4D97-AF65-F5344CB8AC3E}">
        <p14:creationId xmlns:p14="http://schemas.microsoft.com/office/powerpoint/2010/main" val="2994734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to find a troublesome question?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44898004"/>
              </p:ext>
            </p:extLst>
          </p:nvPr>
        </p:nvGraphicFramePr>
        <p:xfrm>
          <a:off x="837480" y="2835394"/>
          <a:ext cx="7849320" cy="387226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147770" y="4867695"/>
            <a:ext cx="7306896" cy="164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515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789" y="2675467"/>
            <a:ext cx="8650706" cy="3450696"/>
          </a:xfrm>
        </p:spPr>
        <p:txBody>
          <a:bodyPr>
            <a:normAutofit/>
          </a:bodyPr>
          <a:lstStyle/>
          <a:p>
            <a:r>
              <a:rPr lang="en-US" sz="3200" dirty="0" smtClean="0"/>
              <a:t>Images are powerful.</a:t>
            </a:r>
          </a:p>
          <a:p>
            <a:r>
              <a:rPr lang="en-US" sz="3200" dirty="0" smtClean="0"/>
              <a:t>Prepare for class or modify classroom strategy.</a:t>
            </a:r>
          </a:p>
          <a:p>
            <a:r>
              <a:rPr lang="en-US" sz="3200" dirty="0" smtClean="0"/>
              <a:t>Metacognition.</a:t>
            </a:r>
          </a:p>
          <a:p>
            <a:r>
              <a:rPr lang="en-US" sz="3200" dirty="0" smtClean="0"/>
              <a:t>Individualized study plan.</a:t>
            </a:r>
          </a:p>
          <a:p>
            <a:endParaRPr lang="en-US" sz="3200" dirty="0"/>
          </a:p>
        </p:txBody>
      </p:sp>
      <p:sp>
        <p:nvSpPr>
          <p:cNvPr id="3" name="Title 2"/>
          <p:cNvSpPr>
            <a:spLocks noGrp="1"/>
          </p:cNvSpPr>
          <p:nvPr>
            <p:ph type="title"/>
          </p:nvPr>
        </p:nvSpPr>
        <p:spPr/>
        <p:txBody>
          <a:bodyPr/>
          <a:lstStyle/>
          <a:p>
            <a:r>
              <a:rPr lang="en-US" dirty="0" smtClean="0"/>
              <a:t>Course Level Assessment</a:t>
            </a:r>
            <a:endParaRPr lang="en-US" dirty="0"/>
          </a:p>
        </p:txBody>
      </p:sp>
    </p:spTree>
    <p:extLst>
      <p:ext uri="{BB962C8B-B14F-4D97-AF65-F5344CB8AC3E}">
        <p14:creationId xmlns:p14="http://schemas.microsoft.com/office/powerpoint/2010/main" val="206817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Level Assessment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138362714"/>
              </p:ext>
            </p:extLst>
          </p:nvPr>
        </p:nvGraphicFramePr>
        <p:xfrm>
          <a:off x="457200" y="2310062"/>
          <a:ext cx="4367463" cy="4163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36314286"/>
              </p:ext>
            </p:extLst>
          </p:nvPr>
        </p:nvGraphicFramePr>
        <p:xfrm>
          <a:off x="4824662" y="2310063"/>
          <a:ext cx="3862137" cy="41388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3317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Faculty Learning Community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379741024"/>
              </p:ext>
            </p:extLst>
          </p:nvPr>
        </p:nvGraphicFramePr>
        <p:xfrm>
          <a:off x="0" y="327259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29160898"/>
              </p:ext>
            </p:extLst>
          </p:nvPr>
        </p:nvGraphicFramePr>
        <p:xfrm>
          <a:off x="4475747" y="3308684"/>
          <a:ext cx="4211053" cy="269507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744578" y="6015786"/>
            <a:ext cx="1402948" cy="369332"/>
          </a:xfrm>
          <a:prstGeom prst="rect">
            <a:avLst/>
          </a:prstGeom>
          <a:noFill/>
        </p:spPr>
        <p:txBody>
          <a:bodyPr wrap="none" rtlCol="0">
            <a:spAutoFit/>
          </a:bodyPr>
          <a:lstStyle/>
          <a:p>
            <a:r>
              <a:rPr lang="en-US" dirty="0" smtClean="0"/>
              <a:t>Instructor #1</a:t>
            </a:r>
            <a:endParaRPr lang="en-US" dirty="0"/>
          </a:p>
        </p:txBody>
      </p:sp>
      <p:sp>
        <p:nvSpPr>
          <p:cNvPr id="7" name="TextBox 6"/>
          <p:cNvSpPr txBox="1"/>
          <p:nvPr/>
        </p:nvSpPr>
        <p:spPr>
          <a:xfrm>
            <a:off x="5879799" y="6015786"/>
            <a:ext cx="1430200" cy="369332"/>
          </a:xfrm>
          <a:prstGeom prst="rect">
            <a:avLst/>
          </a:prstGeom>
          <a:noFill/>
        </p:spPr>
        <p:txBody>
          <a:bodyPr wrap="none" rtlCol="0">
            <a:spAutoFit/>
          </a:bodyPr>
          <a:lstStyle/>
          <a:p>
            <a:r>
              <a:rPr lang="en-US" dirty="0" smtClean="0"/>
              <a:t>Instructor #2</a:t>
            </a:r>
            <a:endParaRPr lang="en-US" dirty="0"/>
          </a:p>
        </p:txBody>
      </p:sp>
    </p:spTree>
    <p:extLst>
      <p:ext uri="{BB962C8B-B14F-4D97-AF65-F5344CB8AC3E}">
        <p14:creationId xmlns:p14="http://schemas.microsoft.com/office/powerpoint/2010/main" val="264363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sz="2700" dirty="0" smtClean="0"/>
              <a:t>1. Are students making significant progress in a course?</a:t>
            </a:r>
            <a:r>
              <a:rPr lang="en-US" altLang="en-US" dirty="0" smtClean="0"/>
              <a:t/>
            </a:r>
            <a:br>
              <a:rPr lang="en-US" altLang="en-US" dirty="0" smtClean="0"/>
            </a:br>
            <a:r>
              <a:rPr lang="en-US" altLang="en-US" dirty="0" smtClean="0"/>
              <a:t>Compare pre and post scores</a:t>
            </a:r>
          </a:p>
        </p:txBody>
      </p:sp>
      <p:graphicFrame>
        <p:nvGraphicFramePr>
          <p:cNvPr id="5" name="Group 52"/>
          <p:cNvGraphicFramePr>
            <a:graphicFrameLocks noGrp="1"/>
          </p:cNvGraphicFramePr>
          <p:nvPr>
            <p:extLst>
              <p:ext uri="{D42A27DB-BD31-4B8C-83A1-F6EECF244321}">
                <p14:modId xmlns:p14="http://schemas.microsoft.com/office/powerpoint/2010/main" val="931478913"/>
              </p:ext>
            </p:extLst>
          </p:nvPr>
        </p:nvGraphicFramePr>
        <p:xfrm>
          <a:off x="228600" y="3328281"/>
          <a:ext cx="8686800" cy="2743200"/>
        </p:xfrm>
        <a:graphic>
          <a:graphicData uri="http://schemas.openxmlformats.org/drawingml/2006/table">
            <a:tbl>
              <a:tblPr/>
              <a:tblGrid>
                <a:gridCol w="5000625"/>
                <a:gridCol w="1287463"/>
                <a:gridCol w="1179512"/>
                <a:gridCol w="1219200"/>
              </a:tblGrid>
              <a:tr h="2952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ea typeface="Times New Roman" charset="0"/>
                          <a:cs typeface="Times New Roman" charset="0"/>
                        </a:rPr>
                        <a:t>Course</a:t>
                      </a:r>
                      <a:endParaRPr kumimoji="0" lang="en-US" sz="2000" b="0" i="0" u="none" strike="noStrike" cap="none" normalizeH="0" baseline="0" dirty="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ea typeface="Times New Roman" charset="0"/>
                          <a:cs typeface="Times New Roman" charset="0"/>
                        </a:rPr>
                        <a:t>Pre</a:t>
                      </a:r>
                      <a:endParaRPr kumimoji="0" lang="en-US" sz="2000" b="0" i="0" u="none" strike="noStrike" cap="none" normalizeH="0" baseline="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ea typeface="Times New Roman" charset="0"/>
                          <a:cs typeface="Times New Roman" charset="0"/>
                        </a:rPr>
                        <a:t>Post</a:t>
                      </a:r>
                      <a:endParaRPr kumimoji="0" lang="en-US" sz="2000" b="0" i="0" u="none" strike="noStrike" cap="none" normalizeH="0" baseline="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ea typeface="Times New Roman" charset="0"/>
                          <a:cs typeface="Times New Roman" charset="0"/>
                        </a:rPr>
                        <a:t>Sig.</a:t>
                      </a:r>
                      <a:endParaRPr kumimoji="0" lang="en-US" sz="2000" b="0" i="0" u="none" strike="noStrike" cap="none" normalizeH="0" baseline="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ea typeface="Times New Roman" charset="0"/>
                          <a:cs typeface="Times New Roman" charset="0"/>
                        </a:rPr>
                        <a:t>General Microbiology - BSCI223/Fall 2006</a:t>
                      </a:r>
                      <a:endParaRPr kumimoji="0" lang="en-US" sz="20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(N=109, 16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j-lt"/>
                          <a:ea typeface="Times New Roman" charset="0"/>
                          <a:cs typeface="Times New Roman" charset="0"/>
                        </a:rPr>
                        <a:t>31.1</a:t>
                      </a:r>
                      <a:r>
                        <a:rPr kumimoji="0" lang="en-US" sz="2000" b="0" i="0" u="sng" strike="noStrike" cap="none" normalizeH="0" baseline="0">
                          <a:ln>
                            <a:noFill/>
                          </a:ln>
                          <a:solidFill>
                            <a:schemeClr val="tx1"/>
                          </a:solidFill>
                          <a:effectLst/>
                          <a:latin typeface="+mj-lt"/>
                          <a:ea typeface="Times New Roman" charset="0"/>
                          <a:cs typeface="Times New Roman" charset="0"/>
                        </a:rPr>
                        <a:t>+</a:t>
                      </a:r>
                      <a:r>
                        <a:rPr kumimoji="0" lang="en-US" sz="2000" b="0" i="0" u="none" strike="noStrike" cap="none" normalizeH="0" baseline="0">
                          <a:ln>
                            <a:noFill/>
                          </a:ln>
                          <a:solidFill>
                            <a:schemeClr val="tx1"/>
                          </a:solidFill>
                          <a:effectLst/>
                          <a:latin typeface="+mj-lt"/>
                          <a:ea typeface="Times New Roman" charset="0"/>
                          <a:cs typeface="Times New Roman" charset="0"/>
                        </a:rPr>
                        <a:t>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48.1</a:t>
                      </a:r>
                      <a:r>
                        <a:rPr kumimoji="0" lang="en-US" sz="2000" b="0" i="0" u="sng" strike="noStrike" cap="none" normalizeH="0" baseline="0" dirty="0">
                          <a:ln>
                            <a:noFill/>
                          </a:ln>
                          <a:solidFill>
                            <a:schemeClr val="tx1"/>
                          </a:solidFill>
                          <a:effectLst/>
                          <a:latin typeface="+mj-lt"/>
                          <a:ea typeface="Times New Roman" charset="0"/>
                          <a:cs typeface="Times New Roman" charset="0"/>
                        </a:rPr>
                        <a:t>+</a:t>
                      </a:r>
                      <a:r>
                        <a:rPr kumimoji="0" lang="en-US" sz="2000" b="0" i="0" u="none" strike="noStrike" cap="none" normalizeH="0" baseline="0" dirty="0">
                          <a:ln>
                            <a:noFill/>
                          </a:ln>
                          <a:solidFill>
                            <a:schemeClr val="tx1"/>
                          </a:solidFill>
                          <a:effectLst/>
                          <a:latin typeface="+mj-lt"/>
                          <a:ea typeface="Times New Roman" charset="0"/>
                          <a:cs typeface="Times New Roman" charset="0"/>
                        </a:rPr>
                        <a:t>16.9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ea typeface="Times New Roman" charset="0"/>
                          <a:cs typeface="Times New Roman" charset="0"/>
                        </a:rPr>
                        <a:t>General Microbiology - BSCI223/Spring 2007</a:t>
                      </a:r>
                      <a:endParaRPr kumimoji="0" lang="en-US" sz="20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(N=127, 16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j-lt"/>
                          <a:ea typeface="Times New Roman" charset="0"/>
                          <a:cs typeface="Times New Roman" charset="0"/>
                        </a:rPr>
                        <a:t>31.9</a:t>
                      </a:r>
                      <a:r>
                        <a:rPr kumimoji="0" lang="en-US" sz="2000" b="0" i="0" u="sng" strike="noStrike" cap="none" normalizeH="0" baseline="0">
                          <a:ln>
                            <a:noFill/>
                          </a:ln>
                          <a:solidFill>
                            <a:schemeClr val="tx1"/>
                          </a:solidFill>
                          <a:effectLst/>
                          <a:latin typeface="+mj-lt"/>
                          <a:ea typeface="Times New Roman" charset="0"/>
                          <a:cs typeface="Times New Roman" charset="0"/>
                        </a:rPr>
                        <a:t>+</a:t>
                      </a:r>
                      <a:r>
                        <a:rPr kumimoji="0" lang="en-US" sz="2000" b="0" i="0" u="none" strike="noStrike" cap="none" normalizeH="0" baseline="0">
                          <a:ln>
                            <a:noFill/>
                          </a:ln>
                          <a:solidFill>
                            <a:schemeClr val="tx1"/>
                          </a:solidFill>
                          <a:effectLst/>
                          <a:latin typeface="+mj-lt"/>
                          <a:ea typeface="Times New Roman" charset="0"/>
                          <a:cs typeface="Times New Roman"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44.2</a:t>
                      </a:r>
                      <a:r>
                        <a:rPr kumimoji="0" lang="en-US" sz="2000" b="0" i="0" u="sng" strike="noStrike" cap="none" normalizeH="0" baseline="0" dirty="0">
                          <a:ln>
                            <a:noFill/>
                          </a:ln>
                          <a:solidFill>
                            <a:schemeClr val="tx1"/>
                          </a:solidFill>
                          <a:effectLst/>
                          <a:latin typeface="+mj-lt"/>
                          <a:ea typeface="Times New Roman" charset="0"/>
                          <a:cs typeface="Times New Roman" charset="0"/>
                        </a:rPr>
                        <a:t>+</a:t>
                      </a:r>
                      <a:r>
                        <a:rPr kumimoji="0" lang="en-US" sz="2000" b="0" i="0" u="none" strike="noStrike" cap="none" normalizeH="0" baseline="0" dirty="0">
                          <a:ln>
                            <a:noFill/>
                          </a:ln>
                          <a:solidFill>
                            <a:schemeClr val="tx1"/>
                          </a:solidFill>
                          <a:effectLst/>
                          <a:latin typeface="+mj-lt"/>
                          <a:ea typeface="Times New Roman" charset="0"/>
                          <a:cs typeface="Times New Roman" charset="0"/>
                        </a:rPr>
                        <a:t>19.4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ea typeface="Times New Roman" charset="0"/>
                          <a:cs typeface="Times New Roman" charset="0"/>
                        </a:rPr>
                        <a:t>General Microbiology - BSCI223/Fall 2008</a:t>
                      </a:r>
                      <a:endParaRPr kumimoji="0" lang="en-US" sz="2000" b="0" i="0" u="none" strike="noStrike" cap="none" normalizeH="0" baseline="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j-lt"/>
                          <a:ea typeface="Times New Roman" charset="0"/>
                          <a:cs typeface="Times New Roman" charset="0"/>
                        </a:rPr>
                        <a:t>(N=90, 18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j-lt"/>
                          <a:ea typeface="Times New Roman" charset="0"/>
                          <a:cs typeface="Times New Roman" charset="0"/>
                        </a:rPr>
                        <a:t>26.1</a:t>
                      </a:r>
                      <a:r>
                        <a:rPr kumimoji="0" lang="en-US" sz="2000" b="0" i="0" u="sng" strike="noStrike" cap="none" normalizeH="0" baseline="0">
                          <a:ln>
                            <a:noFill/>
                          </a:ln>
                          <a:solidFill>
                            <a:schemeClr val="tx1"/>
                          </a:solidFill>
                          <a:effectLst/>
                          <a:latin typeface="+mj-lt"/>
                          <a:ea typeface="Times New Roman" charset="0"/>
                          <a:cs typeface="Times New Roman" charset="0"/>
                        </a:rPr>
                        <a:t>+</a:t>
                      </a:r>
                      <a:r>
                        <a:rPr kumimoji="0" lang="en-US" sz="2000" b="0" i="0" u="none" strike="noStrike" cap="none" normalizeH="0" baseline="0">
                          <a:ln>
                            <a:noFill/>
                          </a:ln>
                          <a:solidFill>
                            <a:schemeClr val="tx1"/>
                          </a:solidFill>
                          <a:effectLst/>
                          <a:latin typeface="+mj-lt"/>
                          <a:ea typeface="Times New Roman" charset="0"/>
                          <a:cs typeface="Times New Roman" charset="0"/>
                        </a:rPr>
                        <a:t>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47.1</a:t>
                      </a:r>
                      <a:r>
                        <a:rPr kumimoji="0" lang="en-US" sz="2000" b="0" i="0" u="sng" strike="noStrike" cap="none" normalizeH="0" baseline="0" dirty="0">
                          <a:ln>
                            <a:noFill/>
                          </a:ln>
                          <a:solidFill>
                            <a:schemeClr val="tx1"/>
                          </a:solidFill>
                          <a:effectLst/>
                          <a:latin typeface="+mj-lt"/>
                          <a:ea typeface="Times New Roman" charset="0"/>
                          <a:cs typeface="Times New Roman" charset="0"/>
                        </a:rPr>
                        <a:t>+</a:t>
                      </a:r>
                      <a:r>
                        <a:rPr kumimoji="0" lang="en-US" sz="2000" b="0" i="0" u="none" strike="noStrike" cap="none" normalizeH="0" baseline="0" dirty="0">
                          <a:ln>
                            <a:noFill/>
                          </a:ln>
                          <a:solidFill>
                            <a:schemeClr val="tx1"/>
                          </a:solidFill>
                          <a:effectLst/>
                          <a:latin typeface="+mj-lt"/>
                          <a:ea typeface="Times New Roman" charset="0"/>
                          <a:cs typeface="Times New Roman" charset="0"/>
                        </a:rPr>
                        <a:t>16.2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ea typeface="Times New Roman" charset="0"/>
                          <a:cs typeface="Times New Roman" charset="0"/>
                        </a:rPr>
                        <a:t>General Microbiology - BSCI223/Spring 2009</a:t>
                      </a:r>
                      <a:endParaRPr kumimoji="0" lang="en-US" sz="20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(N=107, 17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j-lt"/>
                          <a:ea typeface="Times New Roman" charset="0"/>
                          <a:cs typeface="Times New Roman" charset="0"/>
                        </a:rPr>
                        <a:t>30.1</a:t>
                      </a:r>
                      <a:r>
                        <a:rPr kumimoji="0" lang="en-US" sz="2000" b="0" i="0" u="sng" strike="noStrike" cap="none" normalizeH="0" baseline="0">
                          <a:ln>
                            <a:noFill/>
                          </a:ln>
                          <a:solidFill>
                            <a:schemeClr val="tx1"/>
                          </a:solidFill>
                          <a:effectLst/>
                          <a:latin typeface="+mj-lt"/>
                          <a:ea typeface="Times New Roman" charset="0"/>
                          <a:cs typeface="Times New Roman" charset="0"/>
                        </a:rPr>
                        <a:t>+</a:t>
                      </a:r>
                      <a:r>
                        <a:rPr kumimoji="0" lang="en-US" sz="2000" b="0" i="0" u="none" strike="noStrike" cap="none" normalizeH="0" baseline="0">
                          <a:ln>
                            <a:noFill/>
                          </a:ln>
                          <a:solidFill>
                            <a:schemeClr val="tx1"/>
                          </a:solidFill>
                          <a:effectLst/>
                          <a:latin typeface="+mj-lt"/>
                          <a:ea typeface="Times New Roman" charset="0"/>
                          <a:cs typeface="Times New Roman" charset="0"/>
                        </a:rPr>
                        <a:t>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49.1</a:t>
                      </a:r>
                      <a:r>
                        <a:rPr kumimoji="0" lang="en-US" sz="2000" b="0" i="0" u="sng" strike="noStrike" cap="none" normalizeH="0" baseline="0" dirty="0">
                          <a:ln>
                            <a:noFill/>
                          </a:ln>
                          <a:solidFill>
                            <a:schemeClr val="tx1"/>
                          </a:solidFill>
                          <a:effectLst/>
                          <a:latin typeface="+mj-lt"/>
                          <a:ea typeface="Times New Roman" charset="0"/>
                          <a:cs typeface="Times New Roman" charset="0"/>
                        </a:rPr>
                        <a:t>+</a:t>
                      </a:r>
                      <a:r>
                        <a:rPr kumimoji="0" lang="en-US" sz="2000" b="0" i="0" u="none" strike="noStrike" cap="none" normalizeH="0" baseline="0" dirty="0">
                          <a:ln>
                            <a:noFill/>
                          </a:ln>
                          <a:solidFill>
                            <a:schemeClr val="tx1"/>
                          </a:solidFill>
                          <a:effectLst/>
                          <a:latin typeface="+mj-lt"/>
                          <a:ea typeface="Times New Roman" charset="0"/>
                          <a:cs typeface="Times New Roman" charset="0"/>
                        </a:rPr>
                        <a:t>14.1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47486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74" y="503238"/>
            <a:ext cx="8437808" cy="868362"/>
          </a:xfrm>
        </p:spPr>
        <p:txBody>
          <a:bodyPr>
            <a:normAutofit fontScale="90000"/>
          </a:bodyPr>
          <a:lstStyle/>
          <a:p>
            <a:r>
              <a:rPr lang="en-US" dirty="0" smtClean="0"/>
              <a:t>How do I know </a:t>
            </a:r>
            <a:br>
              <a:rPr lang="en-US" dirty="0" smtClean="0"/>
            </a:br>
            <a:r>
              <a:rPr lang="en-US" dirty="0" smtClean="0"/>
              <a:t>students are learning?</a:t>
            </a:r>
            <a:endParaRPr lang="en-US" dirty="0"/>
          </a:p>
        </p:txBody>
      </p:sp>
      <p:pic>
        <p:nvPicPr>
          <p:cNvPr id="5" name="Picture 4" descr="Questi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131" y="2606287"/>
            <a:ext cx="3559046" cy="3559046"/>
          </a:xfrm>
          <a:prstGeom prst="rect">
            <a:avLst/>
          </a:prstGeom>
        </p:spPr>
      </p:pic>
    </p:spTree>
    <p:extLst>
      <p:ext uri="{BB962C8B-B14F-4D97-AF65-F5344CB8AC3E}">
        <p14:creationId xmlns:p14="http://schemas.microsoft.com/office/powerpoint/2010/main" val="1578272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sz="3100" dirty="0"/>
              <a:t>3</a:t>
            </a:r>
            <a:r>
              <a:rPr lang="en-US" altLang="en-US" sz="3100" dirty="0" smtClean="0"/>
              <a:t>. Are students retaining concept knowledge?</a:t>
            </a:r>
            <a:r>
              <a:rPr lang="en-US" altLang="en-US" dirty="0" smtClean="0"/>
              <a:t/>
            </a:r>
            <a:br>
              <a:rPr lang="en-US" altLang="en-US" dirty="0" smtClean="0"/>
            </a:br>
            <a:r>
              <a:rPr lang="en-US" altLang="en-US" dirty="0" smtClean="0"/>
              <a:t>Compare post score to pre score</a:t>
            </a:r>
          </a:p>
        </p:txBody>
      </p:sp>
      <p:graphicFrame>
        <p:nvGraphicFramePr>
          <p:cNvPr id="11" name="Group 52"/>
          <p:cNvGraphicFramePr>
            <a:graphicFrameLocks noGrp="1"/>
          </p:cNvGraphicFramePr>
          <p:nvPr>
            <p:extLst>
              <p:ext uri="{D42A27DB-BD31-4B8C-83A1-F6EECF244321}">
                <p14:modId xmlns:p14="http://schemas.microsoft.com/office/powerpoint/2010/main" val="1499968036"/>
              </p:ext>
            </p:extLst>
          </p:nvPr>
        </p:nvGraphicFramePr>
        <p:xfrm>
          <a:off x="228600" y="2562725"/>
          <a:ext cx="8746959" cy="4114800"/>
        </p:xfrm>
        <a:graphic>
          <a:graphicData uri="http://schemas.openxmlformats.org/drawingml/2006/table">
            <a:tbl>
              <a:tblPr/>
              <a:tblGrid>
                <a:gridCol w="5035255"/>
                <a:gridCol w="1296379"/>
                <a:gridCol w="1187681"/>
                <a:gridCol w="1227644"/>
              </a:tblGrid>
              <a:tr h="260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ea typeface="Times New Roman" charset="0"/>
                          <a:cs typeface="Times New Roman" charset="0"/>
                        </a:rPr>
                        <a:t>Course</a:t>
                      </a:r>
                      <a:endParaRPr kumimoji="0" lang="en-US" sz="1800" b="0" i="0" u="none" strike="noStrike" cap="none" normalizeH="0" baseline="0" dirty="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ea typeface="Times New Roman" charset="0"/>
                          <a:cs typeface="Times New Roman" charset="0"/>
                        </a:rPr>
                        <a:t>Pre</a:t>
                      </a:r>
                      <a:endParaRPr kumimoji="0" lang="en-US" sz="1800" b="0" i="0" u="none" strike="noStrike" cap="none" normalizeH="0" baseline="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ea typeface="Times New Roman" charset="0"/>
                          <a:cs typeface="Times New Roman" charset="0"/>
                        </a:rPr>
                        <a:t>Post</a:t>
                      </a:r>
                      <a:endParaRPr kumimoji="0" lang="en-US" sz="1800" b="0" i="0" u="none" strike="noStrike" cap="none" normalizeH="0" baseline="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ea typeface="Times New Roman" charset="0"/>
                          <a:cs typeface="Times New Roman" charset="0"/>
                        </a:rPr>
                        <a:t>Sig.</a:t>
                      </a:r>
                      <a:endParaRPr kumimoji="0" lang="en-US" sz="1800" b="0" i="0" u="none" strike="noStrike" cap="none" normalizeH="0" baseline="0">
                        <a:ln>
                          <a:noFill/>
                        </a:ln>
                        <a:solidFill>
                          <a:schemeClr val="tx1"/>
                        </a:solidFill>
                        <a:effectLst/>
                        <a:latin typeface="+mj-lt"/>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ea typeface="Times New Roman" charset="0"/>
                          <a:cs typeface="Times New Roman" charset="0"/>
                        </a:rPr>
                        <a:t>General Microbiology - BSCI223/Fall 2006</a:t>
                      </a:r>
                      <a:endParaRPr kumimoji="0" lang="en-US" sz="18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(N=109, 16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31.1</a:t>
                      </a:r>
                      <a:r>
                        <a:rPr kumimoji="0" lang="en-US" sz="1800" b="0" i="0" u="sng" strike="noStrike" cap="none" normalizeH="0" baseline="0">
                          <a:ln>
                            <a:noFill/>
                          </a:ln>
                          <a:solidFill>
                            <a:schemeClr val="tx1"/>
                          </a:solidFill>
                          <a:effectLst/>
                          <a:latin typeface="+mj-lt"/>
                          <a:ea typeface="Times New Roman" charset="0"/>
                          <a:cs typeface="Times New Roman" charset="0"/>
                        </a:rPr>
                        <a:t>+</a:t>
                      </a:r>
                      <a:r>
                        <a:rPr kumimoji="0" lang="en-US" sz="1800" b="0" i="0" u="none" strike="noStrike" cap="none" normalizeH="0" baseline="0">
                          <a:ln>
                            <a:noFill/>
                          </a:ln>
                          <a:solidFill>
                            <a:schemeClr val="tx1"/>
                          </a:solidFill>
                          <a:effectLst/>
                          <a:latin typeface="+mj-lt"/>
                          <a:ea typeface="Times New Roman" charset="0"/>
                          <a:cs typeface="Times New Roman" charset="0"/>
                        </a:rPr>
                        <a:t>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48.1</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ea typeface="Times New Roman" charset="0"/>
                          <a:cs typeface="Times New Roman" charset="0"/>
                        </a:rPr>
                        <a:t>General Microbiology - BSCI223/Spring 2007</a:t>
                      </a:r>
                      <a:endParaRPr kumimoji="0" lang="en-US" sz="18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(N=127, 16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31.9</a:t>
                      </a:r>
                      <a:r>
                        <a:rPr kumimoji="0" lang="en-US" sz="1800" b="0" i="0" u="sng" strike="noStrike" cap="none" normalizeH="0" baseline="0">
                          <a:ln>
                            <a:noFill/>
                          </a:ln>
                          <a:solidFill>
                            <a:schemeClr val="tx1"/>
                          </a:solidFill>
                          <a:effectLst/>
                          <a:latin typeface="+mj-lt"/>
                          <a:ea typeface="Times New Roman" charset="0"/>
                          <a:cs typeface="Times New Roman" charset="0"/>
                        </a:rPr>
                        <a:t>+</a:t>
                      </a:r>
                      <a:r>
                        <a:rPr kumimoji="0" lang="en-US" sz="1800" b="0" i="0" u="none" strike="noStrike" cap="none" normalizeH="0" baseline="0">
                          <a:ln>
                            <a:noFill/>
                          </a:ln>
                          <a:solidFill>
                            <a:schemeClr val="tx1"/>
                          </a:solidFill>
                          <a:effectLst/>
                          <a:latin typeface="+mj-lt"/>
                          <a:ea typeface="Times New Roman" charset="0"/>
                          <a:cs typeface="Times New Roman"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44.2</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ea typeface="Times New Roman" charset="0"/>
                          <a:cs typeface="Times New Roman" charset="0"/>
                        </a:rPr>
                        <a:t>General Microbiology - BSCI223/Fall 2008</a:t>
                      </a:r>
                      <a:endParaRPr kumimoji="0" lang="en-US" sz="18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(N=90, 18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26.1</a:t>
                      </a:r>
                      <a:r>
                        <a:rPr kumimoji="0" lang="en-US" sz="1800" b="0" i="0" u="sng" strike="noStrike" cap="none" normalizeH="0" baseline="0">
                          <a:ln>
                            <a:noFill/>
                          </a:ln>
                          <a:solidFill>
                            <a:schemeClr val="tx1"/>
                          </a:solidFill>
                          <a:effectLst/>
                          <a:latin typeface="+mj-lt"/>
                          <a:ea typeface="Times New Roman" charset="0"/>
                          <a:cs typeface="Times New Roman" charset="0"/>
                        </a:rPr>
                        <a:t>+</a:t>
                      </a:r>
                      <a:r>
                        <a:rPr kumimoji="0" lang="en-US" sz="1800" b="0" i="0" u="none" strike="noStrike" cap="none" normalizeH="0" baseline="0">
                          <a:ln>
                            <a:noFill/>
                          </a:ln>
                          <a:solidFill>
                            <a:schemeClr val="tx1"/>
                          </a:solidFill>
                          <a:effectLst/>
                          <a:latin typeface="+mj-lt"/>
                          <a:ea typeface="Times New Roman" charset="0"/>
                          <a:cs typeface="Times New Roman" charset="0"/>
                        </a:rPr>
                        <a:t>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47.1</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ea typeface="Times New Roman" charset="0"/>
                          <a:cs typeface="Times New Roman" charset="0"/>
                        </a:rPr>
                        <a:t>General Microbiology - BSCI223/Spring 2009</a:t>
                      </a:r>
                      <a:endParaRPr kumimoji="0" lang="en-US" sz="18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(N=107, 17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30.1</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49.1</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&lt;.001***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ea typeface="Times New Roman" charset="0"/>
                          <a:cs typeface="Times New Roman" charset="0"/>
                        </a:rPr>
                        <a:t>Immunology Lecture - BSCI422/Spring 2007</a:t>
                      </a:r>
                      <a:endParaRPr kumimoji="0" lang="en-US" sz="1800" b="0" i="0" u="none" strike="noStrike" cap="none" normalizeH="0" baseline="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(N=48, 16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59.9</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64.3</a:t>
                      </a:r>
                      <a:r>
                        <a:rPr kumimoji="0" lang="en-US" sz="1800" b="0" i="0" u="sng" strike="noStrike" cap="none" normalizeH="0" baseline="0">
                          <a:ln>
                            <a:noFill/>
                          </a:ln>
                          <a:solidFill>
                            <a:schemeClr val="tx1"/>
                          </a:solidFill>
                          <a:effectLst/>
                          <a:latin typeface="+mj-lt"/>
                          <a:ea typeface="Times New Roman" charset="0"/>
                          <a:cs typeface="Times New Roman" charset="0"/>
                        </a:rPr>
                        <a:t>+</a:t>
                      </a:r>
                      <a:r>
                        <a:rPr kumimoji="0" lang="en-US" sz="1800" b="0" i="0" u="none" strike="noStrike" cap="none" normalizeH="0" baseline="0">
                          <a:ln>
                            <a:noFill/>
                          </a:ln>
                          <a:solidFill>
                            <a:schemeClr val="tx1"/>
                          </a:solidFill>
                          <a:effectLst/>
                          <a:latin typeface="+mj-lt"/>
                          <a:ea typeface="Times New Roman" charset="0"/>
                          <a:cs typeface="Times New Roman" charset="0"/>
                        </a:rPr>
                        <a:t>21.9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&lt;.05*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j-lt"/>
                          <a:ea typeface="Times New Roman" charset="0"/>
                          <a:cs typeface="Times New Roman" charset="0"/>
                        </a:rPr>
                        <a:t>Immunology Lecture - BSCI422/Spring 2008</a:t>
                      </a:r>
                      <a:endParaRPr kumimoji="0" lang="en-US" sz="1800" b="0" i="0" u="none" strike="noStrike" cap="none" normalizeH="0" baseline="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(N=53, 18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53.7</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56.6</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j-lt"/>
                          <a:ea typeface="Times New Roman" charset="0"/>
                          <a:cs typeface="Times New Roman" charset="0"/>
                        </a:rPr>
                        <a:t>.132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ea typeface="Times New Roman" charset="0"/>
                          <a:cs typeface="Times New Roman" charset="0"/>
                        </a:rPr>
                        <a:t>Immunology Lecture - BSCI422/Spring 2009</a:t>
                      </a:r>
                      <a:endParaRPr kumimoji="0" lang="en-US" sz="1800" b="0" i="0" u="none" strike="noStrike" cap="none" normalizeH="0" baseline="0" dirty="0">
                        <a:ln>
                          <a:noFill/>
                        </a:ln>
                        <a:solidFill>
                          <a:schemeClr val="tx1"/>
                        </a:solidFill>
                        <a:effectLst/>
                        <a:latin typeface="+mj-lt"/>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(N=31  , 17 questions)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58.8</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61.6</a:t>
                      </a:r>
                      <a:r>
                        <a:rPr kumimoji="0" lang="en-US" sz="1800" b="0" i="0" u="sng" strike="noStrike" cap="none" normalizeH="0" baseline="0" dirty="0">
                          <a:ln>
                            <a:noFill/>
                          </a:ln>
                          <a:solidFill>
                            <a:schemeClr val="tx1"/>
                          </a:solidFill>
                          <a:effectLst/>
                          <a:latin typeface="+mj-lt"/>
                          <a:ea typeface="Times New Roman" charset="0"/>
                          <a:cs typeface="Times New Roman" charset="0"/>
                        </a:rPr>
                        <a:t>+</a:t>
                      </a:r>
                      <a:r>
                        <a:rPr kumimoji="0" lang="en-US" sz="1800" b="0" i="0" u="none" strike="noStrike" cap="none" normalizeH="0" baseline="0" dirty="0">
                          <a:ln>
                            <a:noFill/>
                          </a:ln>
                          <a:solidFill>
                            <a:schemeClr val="tx1"/>
                          </a:solidFill>
                          <a:effectLst/>
                          <a:latin typeface="+mj-lt"/>
                          <a:ea typeface="Times New Roman" charset="0"/>
                          <a:cs typeface="Times New Roman" charset="0"/>
                        </a:rPr>
                        <a:t>16.4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Times New Roman" charset="0"/>
                          <a:cs typeface="Times New Roman" charset="0"/>
                        </a:rPr>
                        <a:t>.572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1021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idx="1"/>
            <p:extLst>
              <p:ext uri="{D42A27DB-BD31-4B8C-83A1-F6EECF244321}">
                <p14:modId xmlns:p14="http://schemas.microsoft.com/office/powerpoint/2010/main" val="1602618058"/>
              </p:ext>
            </p:extLst>
          </p:nvPr>
        </p:nvGraphicFramePr>
        <p:xfrm>
          <a:off x="-12032" y="58867"/>
          <a:ext cx="9144000" cy="6196013"/>
        </p:xfrm>
        <a:graphic>
          <a:graphicData uri="http://schemas.openxmlformats.org/presentationml/2006/ole">
            <mc:AlternateContent xmlns:mc="http://schemas.openxmlformats.org/markup-compatibility/2006">
              <mc:Choice xmlns:v="urn:schemas-microsoft-com:vml" Requires="v">
                <p:oleObj spid="_x0000_s1027" name="Chart" r:id="rId4" imgW="10601325" imgH="7181850" progId="Excel.Chart.8">
                  <p:embed/>
                </p:oleObj>
              </mc:Choice>
              <mc:Fallback>
                <p:oleObj name="Chart" r:id="rId4" imgW="10601325" imgH="71818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2" y="58867"/>
                        <a:ext cx="9144000" cy="619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3"/>
          <p:cNvSpPr txBox="1">
            <a:spLocks noChangeArrowheads="1"/>
          </p:cNvSpPr>
          <p:nvPr/>
        </p:nvSpPr>
        <p:spPr bwMode="auto">
          <a:xfrm>
            <a:off x="3810000" y="0"/>
            <a:ext cx="5334000" cy="942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400" b="1" dirty="0"/>
              <a:t>C2:  Diverse microbes use common themes to interact with the environment (host)</a:t>
            </a:r>
            <a:br>
              <a:rPr lang="en-US" altLang="en-US" sz="1400" b="1" dirty="0"/>
            </a:br>
            <a:r>
              <a:rPr lang="en-US" altLang="en-US" sz="1400" b="1" dirty="0"/>
              <a:t>C12:  Immune response recognizes general properties (common themes vs specific attributes: innate vs adaptive</a:t>
            </a:r>
          </a:p>
        </p:txBody>
      </p:sp>
      <p:sp>
        <p:nvSpPr>
          <p:cNvPr id="11268" name="Text Box 4"/>
          <p:cNvSpPr txBox="1">
            <a:spLocks noChangeArrowheads="1"/>
          </p:cNvSpPr>
          <p:nvPr/>
        </p:nvSpPr>
        <p:spPr bwMode="auto">
          <a:xfrm>
            <a:off x="4724400" y="914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C12</a:t>
            </a:r>
          </a:p>
        </p:txBody>
      </p:sp>
      <p:sp>
        <p:nvSpPr>
          <p:cNvPr id="11269" name="Text Box 5"/>
          <p:cNvSpPr txBox="1">
            <a:spLocks noChangeArrowheads="1"/>
          </p:cNvSpPr>
          <p:nvPr/>
        </p:nvSpPr>
        <p:spPr bwMode="auto">
          <a:xfrm>
            <a:off x="5943600" y="4495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C8</a:t>
            </a:r>
          </a:p>
        </p:txBody>
      </p:sp>
      <p:sp>
        <p:nvSpPr>
          <p:cNvPr id="11270" name="Text Box 6"/>
          <p:cNvSpPr txBox="1">
            <a:spLocks noChangeArrowheads="1"/>
          </p:cNvSpPr>
          <p:nvPr/>
        </p:nvSpPr>
        <p:spPr bwMode="auto">
          <a:xfrm>
            <a:off x="2514600" y="5486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C3</a:t>
            </a:r>
          </a:p>
        </p:txBody>
      </p:sp>
      <p:sp>
        <p:nvSpPr>
          <p:cNvPr id="11271" name="Text Box 7"/>
          <p:cNvSpPr txBox="1">
            <a:spLocks noChangeArrowheads="1"/>
          </p:cNvSpPr>
          <p:nvPr/>
        </p:nvSpPr>
        <p:spPr bwMode="auto">
          <a:xfrm>
            <a:off x="1447800" y="5029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C7,9</a:t>
            </a:r>
          </a:p>
        </p:txBody>
      </p:sp>
      <p:sp>
        <p:nvSpPr>
          <p:cNvPr id="11272" name="Text Box 8"/>
          <p:cNvSpPr txBox="1">
            <a:spLocks noChangeArrowheads="1"/>
          </p:cNvSpPr>
          <p:nvPr/>
        </p:nvSpPr>
        <p:spPr bwMode="auto">
          <a:xfrm>
            <a:off x="1219200" y="4267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t>C10</a:t>
            </a:r>
          </a:p>
        </p:txBody>
      </p:sp>
      <p:sp>
        <p:nvSpPr>
          <p:cNvPr id="11273" name="Text Box 9"/>
          <p:cNvSpPr txBox="1">
            <a:spLocks noChangeArrowheads="1"/>
          </p:cNvSpPr>
          <p:nvPr/>
        </p:nvSpPr>
        <p:spPr bwMode="auto">
          <a:xfrm>
            <a:off x="914400" y="3429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C6</a:t>
            </a:r>
          </a:p>
        </p:txBody>
      </p:sp>
      <p:sp>
        <p:nvSpPr>
          <p:cNvPr id="11274" name="Text Box 10"/>
          <p:cNvSpPr txBox="1">
            <a:spLocks noChangeArrowheads="1"/>
          </p:cNvSpPr>
          <p:nvPr/>
        </p:nvSpPr>
        <p:spPr bwMode="auto">
          <a:xfrm>
            <a:off x="914400" y="2590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C11</a:t>
            </a:r>
          </a:p>
        </p:txBody>
      </p:sp>
      <p:sp>
        <p:nvSpPr>
          <p:cNvPr id="11275" name="Text Box 11"/>
          <p:cNvSpPr txBox="1">
            <a:spLocks noChangeArrowheads="1"/>
          </p:cNvSpPr>
          <p:nvPr/>
        </p:nvSpPr>
        <p:spPr bwMode="auto">
          <a:xfrm>
            <a:off x="1143000" y="1828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C13</a:t>
            </a:r>
          </a:p>
        </p:txBody>
      </p:sp>
      <p:sp>
        <p:nvSpPr>
          <p:cNvPr id="11276" name="Text Box 12"/>
          <p:cNvSpPr txBox="1">
            <a:spLocks noChangeArrowheads="1"/>
          </p:cNvSpPr>
          <p:nvPr/>
        </p:nvSpPr>
        <p:spPr bwMode="auto">
          <a:xfrm>
            <a:off x="1676400" y="1143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C13</a:t>
            </a:r>
          </a:p>
        </p:txBody>
      </p:sp>
      <p:sp>
        <p:nvSpPr>
          <p:cNvPr id="11277" name="Text Box 13"/>
          <p:cNvSpPr txBox="1">
            <a:spLocks noChangeArrowheads="1"/>
          </p:cNvSpPr>
          <p:nvPr/>
        </p:nvSpPr>
        <p:spPr bwMode="auto">
          <a:xfrm>
            <a:off x="2362200" y="762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C9,10</a:t>
            </a:r>
          </a:p>
        </p:txBody>
      </p:sp>
      <p:sp>
        <p:nvSpPr>
          <p:cNvPr id="11278" name="Text Box 14"/>
          <p:cNvSpPr txBox="1">
            <a:spLocks noChangeArrowheads="1"/>
          </p:cNvSpPr>
          <p:nvPr/>
        </p:nvSpPr>
        <p:spPr bwMode="auto">
          <a:xfrm>
            <a:off x="5410200" y="5181600"/>
            <a:ext cx="3505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t>C10: Microbes adapt/respond to the environment by altering metabolism.</a:t>
            </a:r>
          </a:p>
        </p:txBody>
      </p:sp>
      <p:sp>
        <p:nvSpPr>
          <p:cNvPr id="11279" name="Text Box 15"/>
          <p:cNvSpPr txBox="1">
            <a:spLocks noChangeArrowheads="1"/>
          </p:cNvSpPr>
          <p:nvPr/>
        </p:nvSpPr>
        <p:spPr bwMode="auto">
          <a:xfrm>
            <a:off x="4572000" y="5638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C2,3</a:t>
            </a:r>
          </a:p>
        </p:txBody>
      </p:sp>
      <p:sp>
        <p:nvSpPr>
          <p:cNvPr id="11280" name="Text Box 16"/>
          <p:cNvSpPr txBox="1">
            <a:spLocks noChangeArrowheads="1"/>
          </p:cNvSpPr>
          <p:nvPr/>
        </p:nvSpPr>
        <p:spPr bwMode="auto">
          <a:xfrm>
            <a:off x="3581400" y="5791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C3,4,10</a:t>
            </a:r>
          </a:p>
        </p:txBody>
      </p:sp>
      <p:sp>
        <p:nvSpPr>
          <p:cNvPr id="11281" name="Text Box 17"/>
          <p:cNvSpPr txBox="1">
            <a:spLocks noChangeArrowheads="1"/>
          </p:cNvSpPr>
          <p:nvPr/>
        </p:nvSpPr>
        <p:spPr bwMode="auto">
          <a:xfrm>
            <a:off x="6172200" y="2819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C7,11,12</a:t>
            </a:r>
          </a:p>
        </p:txBody>
      </p:sp>
      <p:sp>
        <p:nvSpPr>
          <p:cNvPr id="11282" name="Text Box 18"/>
          <p:cNvSpPr txBox="1">
            <a:spLocks noChangeArrowheads="1"/>
          </p:cNvSpPr>
          <p:nvPr/>
        </p:nvSpPr>
        <p:spPr bwMode="auto">
          <a:xfrm>
            <a:off x="6248400" y="3657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C4,5,9,12</a:t>
            </a:r>
          </a:p>
        </p:txBody>
      </p:sp>
      <p:sp>
        <p:nvSpPr>
          <p:cNvPr id="11283" name="Text Box 19"/>
          <p:cNvSpPr txBox="1">
            <a:spLocks noChangeArrowheads="1"/>
          </p:cNvSpPr>
          <p:nvPr/>
        </p:nvSpPr>
        <p:spPr bwMode="auto">
          <a:xfrm>
            <a:off x="5486400" y="1447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C3,4,10</a:t>
            </a:r>
          </a:p>
        </p:txBody>
      </p:sp>
      <p:sp>
        <p:nvSpPr>
          <p:cNvPr id="11284" name="Text Box 20"/>
          <p:cNvSpPr txBox="1">
            <a:spLocks noChangeArrowheads="1"/>
          </p:cNvSpPr>
          <p:nvPr/>
        </p:nvSpPr>
        <p:spPr bwMode="auto">
          <a:xfrm>
            <a:off x="6019800" y="1905000"/>
            <a:ext cx="3124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400" b="1"/>
              <a:t>C1: The structural characteristics of a microbe are important in the pathogenicity of that microbe</a:t>
            </a:r>
          </a:p>
        </p:txBody>
      </p:sp>
      <p:sp>
        <p:nvSpPr>
          <p:cNvPr id="11285" name="Text Box 21"/>
          <p:cNvSpPr txBox="1">
            <a:spLocks noChangeArrowheads="1"/>
          </p:cNvSpPr>
          <p:nvPr/>
        </p:nvSpPr>
        <p:spPr bwMode="auto">
          <a:xfrm>
            <a:off x="76200" y="38793"/>
            <a:ext cx="3048000" cy="64633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dirty="0"/>
              <a:t>4</a:t>
            </a:r>
            <a:r>
              <a:rPr lang="en-US" altLang="en-US" b="1" dirty="0" smtClean="0"/>
              <a:t>. Are students making progress in all concepts?</a:t>
            </a:r>
            <a:endParaRPr lang="en-US" altLang="en-US" b="1" dirty="0"/>
          </a:p>
        </p:txBody>
      </p:sp>
    </p:spTree>
    <p:extLst>
      <p:ext uri="{BB962C8B-B14F-4D97-AF65-F5344CB8AC3E}">
        <p14:creationId xmlns:p14="http://schemas.microsoft.com/office/powerpoint/2010/main" val="1988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977" name="Group 137"/>
          <p:cNvGraphicFramePr>
            <a:graphicFrameLocks noGrp="1"/>
          </p:cNvGraphicFramePr>
          <p:nvPr>
            <p:ph idx="4294967295"/>
            <p:extLst>
              <p:ext uri="{D42A27DB-BD31-4B8C-83A1-F6EECF244321}">
                <p14:modId xmlns:p14="http://schemas.microsoft.com/office/powerpoint/2010/main" val="1024382055"/>
              </p:ext>
            </p:extLst>
          </p:nvPr>
        </p:nvGraphicFramePr>
        <p:xfrm>
          <a:off x="96250" y="1581424"/>
          <a:ext cx="9047750" cy="5190578"/>
        </p:xfrm>
        <a:graphic>
          <a:graphicData uri="http://schemas.openxmlformats.org/drawingml/2006/table">
            <a:tbl>
              <a:tblPr/>
              <a:tblGrid>
                <a:gridCol w="2010083"/>
                <a:gridCol w="574988"/>
                <a:gridCol w="646268"/>
                <a:gridCol w="573404"/>
                <a:gridCol w="574989"/>
                <a:gridCol w="646268"/>
                <a:gridCol w="574988"/>
                <a:gridCol w="574989"/>
                <a:gridCol w="574988"/>
                <a:gridCol w="573404"/>
                <a:gridCol w="574989"/>
                <a:gridCol w="540140"/>
                <a:gridCol w="608252"/>
              </a:tblGrid>
              <a:tr h="4343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Times New Roman" charset="0"/>
                          <a:cs typeface="Times New Roman" charset="0"/>
                        </a:rPr>
                        <a:t>Spring 2010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Times New Roman" charset="0"/>
                          <a:cs typeface="Times New Roman" charset="0"/>
                        </a:rPr>
                        <a:t>223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412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422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425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437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MC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3200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Number of Students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Pre 207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242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Pre 28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Pre 64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56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Pre 45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36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Pre 45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44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Pre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Post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Times New Roman" charset="0"/>
                          <a:cs typeface="Times New Roman" charset="0"/>
                        </a:rPr>
                        <a:t>53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475158">
                <a:tc gridSpan="1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Which is  _*NOT*_ true about the evolution of antibiotic resistance in bacterial populations? It can be mediated by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7686">
                <a:tc>
                  <a:txBody>
                    <a:bodyPr/>
                    <a:lstStyle/>
                    <a:p>
                      <a:pPr marL="342900" marR="0" lvl="0" indent="-342900" algn="l" defTabSz="4572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a:ln>
                            <a:noFill/>
                          </a:ln>
                          <a:solidFill>
                            <a:schemeClr val="tx1"/>
                          </a:solidFill>
                          <a:effectLst/>
                          <a:latin typeface="Arial" charset="0"/>
                        </a:rPr>
                        <a:t>selective growth of bacteria capable of degrading antibiotics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24.6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21.9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28.6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33.3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28.1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26.7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27.8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40.0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25.6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27.5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587686">
                <a:tc>
                  <a:txBody>
                    <a:bodyPr/>
                    <a:lstStyle/>
                    <a:p>
                      <a:pPr marL="342900" marR="0" lvl="0" indent="-342900" algn="l" defTabSz="4572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a:ln>
                            <a:noFill/>
                          </a:ln>
                          <a:solidFill>
                            <a:schemeClr val="tx1"/>
                          </a:solidFill>
                          <a:effectLst/>
                          <a:latin typeface="Arial" charset="0"/>
                        </a:rPr>
                        <a:t>alterations of a bacterium’s genetic material through mutation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6.3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3.6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9.4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8.9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8.9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8.3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13.3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4.7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8.2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9.8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924081">
                <a:tc>
                  <a:txBody>
                    <a:bodyPr/>
                    <a:lstStyle/>
                    <a:p>
                      <a:pPr marL="342900" marR="0" lvl="0" indent="-342900" algn="l" defTabSz="457200" rtl="0" eaLnBrk="1" fontAlgn="base" latinLnBrk="0" hangingPunct="1">
                        <a:lnSpc>
                          <a:spcPct val="100000"/>
                        </a:lnSpc>
                        <a:spcBef>
                          <a:spcPct val="0"/>
                        </a:spcBef>
                        <a:spcAft>
                          <a:spcPct val="0"/>
                        </a:spcAft>
                        <a:buClrTx/>
                        <a:buSzTx/>
                        <a:buFont typeface="+mj-lt" charset="0"/>
                        <a:buNone/>
                        <a:tabLst/>
                      </a:pPr>
                      <a:r>
                        <a:rPr kumimoji="0" lang="en-US" sz="1200" b="1" i="0" u="none" strike="noStrike" cap="none" normalizeH="0" baseline="0">
                          <a:ln>
                            <a:noFill/>
                          </a:ln>
                          <a:solidFill>
                            <a:schemeClr val="tx1"/>
                          </a:solidFill>
                          <a:effectLst/>
                          <a:latin typeface="Arial" charset="0"/>
                        </a:rPr>
                        <a:t>changes in gene expression that occur in the presence of antibiotics.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20.8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49.2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57.1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55.6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46.9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55.4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28.9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50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31.1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44.2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16.5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Arial" charset="0"/>
                          <a:cs typeface="Arial" charset="0"/>
                        </a:rPr>
                        <a:t>33.3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924081">
                <a:tc>
                  <a:txBody>
                    <a:bodyPr/>
                    <a:lstStyle/>
                    <a:p>
                      <a:pPr marL="342900" marR="0" lvl="0" indent="-342900" algn="l" defTabSz="4572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a:ln>
                            <a:noFill/>
                          </a:ln>
                          <a:solidFill>
                            <a:schemeClr val="tx1"/>
                          </a:solidFill>
                          <a:effectLst/>
                          <a:latin typeface="Arial" charset="0"/>
                        </a:rPr>
                        <a:t>modification of a bacterium’s genome through uptake of new genetic information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12.1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3.6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6.3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8.9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22.2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11.1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8.9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16.5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419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Times New Roman" charset="0"/>
                          <a:cs typeface="Times New Roman" charset="0"/>
                        </a:rPr>
                        <a:t>I do not know the answer to this question.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35.7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10.7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7.1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11.1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9.4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11.1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2.8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6.7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14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31.8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Arial" charset="0"/>
                          <a:cs typeface="Arial" charset="0"/>
                        </a:rPr>
                        <a:t>7.8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bl>
          </a:graphicData>
        </a:graphic>
      </p:graphicFrame>
      <p:sp>
        <p:nvSpPr>
          <p:cNvPr id="65663" name="Text Box 79"/>
          <p:cNvSpPr txBox="1">
            <a:spLocks noChangeArrowheads="1"/>
          </p:cNvSpPr>
          <p:nvPr/>
        </p:nvSpPr>
        <p:spPr bwMode="auto">
          <a:xfrm>
            <a:off x="609600" y="3962400"/>
            <a:ext cx="6781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ea typeface="ＭＳ Ｐゴシック" charset="-128"/>
              <a:cs typeface="ＭＳ Ｐゴシック" charset="-128"/>
            </a:endParaRPr>
          </a:p>
        </p:txBody>
      </p:sp>
      <p:sp>
        <p:nvSpPr>
          <p:cNvPr id="65664" name="Text Box 86"/>
          <p:cNvSpPr txBox="1">
            <a:spLocks noChangeArrowheads="1"/>
          </p:cNvSpPr>
          <p:nvPr/>
        </p:nvSpPr>
        <p:spPr bwMode="auto">
          <a:xfrm>
            <a:off x="533400" y="3810000"/>
            <a:ext cx="8077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ea typeface="ＭＳ Ｐゴシック" charset="-128"/>
              <a:cs typeface="ＭＳ Ｐゴシック" charset="-128"/>
            </a:endParaRPr>
          </a:p>
        </p:txBody>
      </p:sp>
      <p:sp>
        <p:nvSpPr>
          <p:cNvPr id="5" name="Rectangle 4"/>
          <p:cNvSpPr/>
          <p:nvPr/>
        </p:nvSpPr>
        <p:spPr>
          <a:xfrm>
            <a:off x="990600" y="304800"/>
            <a:ext cx="7391400" cy="1077218"/>
          </a:xfrm>
          <a:prstGeom prst="rect">
            <a:avLst/>
          </a:prstGeom>
        </p:spPr>
        <p:txBody>
          <a:bodyPr wrap="square">
            <a:spAutoFit/>
          </a:bodyPr>
          <a:lstStyle/>
          <a:p>
            <a:pPr algn="ctr"/>
            <a:r>
              <a:rPr lang="en-US" sz="3200" i="1" dirty="0" smtClean="0"/>
              <a:t>Look at distractor choices to gain insights for curriculum reform</a:t>
            </a:r>
            <a:endParaRPr lang="en-US" sz="3200" i="1" dirty="0"/>
          </a:p>
        </p:txBody>
      </p:sp>
    </p:spTree>
    <p:extLst>
      <p:ext uri="{BB962C8B-B14F-4D97-AF65-F5344CB8AC3E}">
        <p14:creationId xmlns:p14="http://schemas.microsoft.com/office/powerpoint/2010/main" val="1769682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7496" y="1668302"/>
            <a:ext cx="5094231" cy="830997"/>
          </a:xfrm>
          <a:prstGeom prst="rect">
            <a:avLst/>
          </a:prstGeom>
          <a:noFill/>
        </p:spPr>
        <p:txBody>
          <a:bodyPr wrap="square" rtlCol="0">
            <a:spAutoFit/>
          </a:bodyPr>
          <a:lstStyle/>
          <a:p>
            <a:pPr algn="ctr"/>
            <a:r>
              <a:rPr lang="en-US" sz="2400" b="1" dirty="0" smtClean="0"/>
              <a:t>Microbiology for Health Sciences Concept Inventory</a:t>
            </a:r>
            <a:endParaRPr lang="en-US" sz="2400" b="1" dirty="0"/>
          </a:p>
        </p:txBody>
      </p:sp>
      <p:sp>
        <p:nvSpPr>
          <p:cNvPr id="5" name="TextBox 4"/>
          <p:cNvSpPr txBox="1"/>
          <p:nvPr/>
        </p:nvSpPr>
        <p:spPr>
          <a:xfrm>
            <a:off x="3996442" y="2499299"/>
            <a:ext cx="4870832" cy="2308324"/>
          </a:xfrm>
          <a:prstGeom prst="rect">
            <a:avLst/>
          </a:prstGeom>
          <a:noFill/>
        </p:spPr>
        <p:txBody>
          <a:bodyPr wrap="none" rtlCol="0">
            <a:spAutoFit/>
          </a:bodyPr>
          <a:lstStyle/>
          <a:p>
            <a:r>
              <a:rPr lang="en-US" dirty="0" smtClean="0"/>
              <a:t>Heather Seitz, Task Force Facilitator</a:t>
            </a:r>
          </a:p>
          <a:p>
            <a:endParaRPr lang="en-US" dirty="0" smtClean="0"/>
          </a:p>
          <a:p>
            <a:r>
              <a:rPr lang="en-US" dirty="0" smtClean="0"/>
              <a:t>Rachel </a:t>
            </a:r>
            <a:r>
              <a:rPr lang="en-US" dirty="0" err="1"/>
              <a:t>Horak</a:t>
            </a:r>
            <a:r>
              <a:rPr lang="en-US" dirty="0"/>
              <a:t>, American Society for Microbiology</a:t>
            </a:r>
          </a:p>
          <a:p>
            <a:r>
              <a:rPr lang="en-US" dirty="0"/>
              <a:t>Jeffrey </a:t>
            </a:r>
            <a:r>
              <a:rPr lang="en-US" dirty="0" err="1"/>
              <a:t>Pommerville</a:t>
            </a:r>
            <a:r>
              <a:rPr lang="en-US" dirty="0"/>
              <a:t>, Glendale Community College</a:t>
            </a:r>
          </a:p>
          <a:p>
            <a:r>
              <a:rPr lang="en-US" dirty="0"/>
              <a:t>Lucy </a:t>
            </a:r>
            <a:r>
              <a:rPr lang="en-US" dirty="0" err="1"/>
              <a:t>Kluckhohn</a:t>
            </a:r>
            <a:r>
              <a:rPr lang="en-US" dirty="0"/>
              <a:t>-Jones, Santa Monica College</a:t>
            </a:r>
          </a:p>
          <a:p>
            <a:r>
              <a:rPr lang="en-US" dirty="0"/>
              <a:t>Maureen Whitehurst, Trident Technical College</a:t>
            </a:r>
          </a:p>
          <a:p>
            <a:r>
              <a:rPr lang="en-US" dirty="0"/>
              <a:t>Andrea Pratt-</a:t>
            </a:r>
            <a:r>
              <a:rPr lang="en-US" dirty="0" err="1"/>
              <a:t>Rediske</a:t>
            </a:r>
            <a:r>
              <a:rPr lang="en-US" dirty="0"/>
              <a:t>, University of Central Florida</a:t>
            </a:r>
          </a:p>
          <a:p>
            <a:r>
              <a:rPr lang="en-US" dirty="0"/>
              <a:t>Megan Howard, Battelle Memorial Institute</a:t>
            </a:r>
          </a:p>
        </p:txBody>
      </p:sp>
      <p:sp>
        <p:nvSpPr>
          <p:cNvPr id="3" name="TextBox 2"/>
          <p:cNvSpPr txBox="1"/>
          <p:nvPr/>
        </p:nvSpPr>
        <p:spPr>
          <a:xfrm>
            <a:off x="3333823" y="294347"/>
            <a:ext cx="1878689" cy="523220"/>
          </a:xfrm>
          <a:prstGeom prst="rect">
            <a:avLst/>
          </a:prstGeom>
          <a:noFill/>
        </p:spPr>
        <p:txBody>
          <a:bodyPr wrap="none" rtlCol="0">
            <a:spAutoFit/>
          </a:bodyPr>
          <a:lstStyle/>
          <a:p>
            <a:r>
              <a:rPr lang="en-US" sz="2800" b="1" dirty="0" smtClean="0"/>
              <a:t>Thank You!</a:t>
            </a:r>
            <a:endParaRPr lang="en-US" sz="2800" b="1" dirty="0"/>
          </a:p>
        </p:txBody>
      </p:sp>
      <p:pic>
        <p:nvPicPr>
          <p:cNvPr id="6" name="Picture 5" descr="asm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06" y="1405612"/>
            <a:ext cx="3302000" cy="1562100"/>
          </a:xfrm>
          <a:prstGeom prst="rect">
            <a:avLst/>
          </a:prstGeo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165" r="8203"/>
          <a:stretch/>
        </p:blipFill>
        <p:spPr>
          <a:xfrm>
            <a:off x="187606" y="3147435"/>
            <a:ext cx="3465095" cy="3263504"/>
          </a:xfrm>
          <a:prstGeom prst="rect">
            <a:avLst/>
          </a:prstGeom>
        </p:spPr>
      </p:pic>
      <p:sp>
        <p:nvSpPr>
          <p:cNvPr id="8" name="TextBox 7"/>
          <p:cNvSpPr txBox="1"/>
          <p:nvPr/>
        </p:nvSpPr>
        <p:spPr>
          <a:xfrm>
            <a:off x="3773043" y="5009435"/>
            <a:ext cx="5094231" cy="461665"/>
          </a:xfrm>
          <a:prstGeom prst="rect">
            <a:avLst/>
          </a:prstGeom>
          <a:noFill/>
        </p:spPr>
        <p:txBody>
          <a:bodyPr wrap="square" rtlCol="0">
            <a:spAutoFit/>
          </a:bodyPr>
          <a:lstStyle/>
          <a:p>
            <a:pPr algn="ctr"/>
            <a:r>
              <a:rPr lang="en-US" sz="2400" b="1" dirty="0" smtClean="0"/>
              <a:t>Microbiology </a:t>
            </a:r>
            <a:r>
              <a:rPr lang="en-US" sz="2400" b="1" dirty="0" smtClean="0"/>
              <a:t>Concept </a:t>
            </a:r>
            <a:r>
              <a:rPr lang="en-US" sz="2400" b="1" dirty="0" smtClean="0"/>
              <a:t>Inventory</a:t>
            </a:r>
            <a:endParaRPr lang="en-US" sz="2400" b="1" dirty="0"/>
          </a:p>
        </p:txBody>
      </p:sp>
      <p:sp>
        <p:nvSpPr>
          <p:cNvPr id="9" name="TextBox 8"/>
          <p:cNvSpPr txBox="1"/>
          <p:nvPr/>
        </p:nvSpPr>
        <p:spPr>
          <a:xfrm>
            <a:off x="4477346" y="5471100"/>
            <a:ext cx="3796232" cy="646331"/>
          </a:xfrm>
          <a:prstGeom prst="rect">
            <a:avLst/>
          </a:prstGeom>
          <a:noFill/>
        </p:spPr>
        <p:txBody>
          <a:bodyPr wrap="none" rtlCol="0">
            <a:spAutoFit/>
          </a:bodyPr>
          <a:lstStyle/>
          <a:p>
            <a:r>
              <a:rPr lang="en-US" dirty="0" smtClean="0"/>
              <a:t>Tim </a:t>
            </a:r>
            <a:r>
              <a:rPr lang="en-US" dirty="0" err="1" smtClean="0"/>
              <a:t>Paustian</a:t>
            </a:r>
            <a:r>
              <a:rPr lang="en-US" dirty="0" smtClean="0"/>
              <a:t>, University of Wisconsin</a:t>
            </a:r>
            <a:endParaRPr lang="en-US" dirty="0" smtClean="0"/>
          </a:p>
          <a:p>
            <a:r>
              <a:rPr lang="en-US" dirty="0" smtClean="0"/>
              <a:t>Ann Smith, Virginia Tech University</a:t>
            </a:r>
            <a:endParaRPr lang="en-US" dirty="0"/>
          </a:p>
        </p:txBody>
      </p:sp>
    </p:spTree>
    <p:extLst>
      <p:ext uri="{BB962C8B-B14F-4D97-AF65-F5344CB8AC3E}">
        <p14:creationId xmlns:p14="http://schemas.microsoft.com/office/powerpoint/2010/main" val="3292826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sz="3200" dirty="0" smtClean="0"/>
              <a:t>“Concept inventories are research-based instruments that measure students’ conceptual understanding of topics for which students share common misconceptions and faulty reasoning.”</a:t>
            </a:r>
            <a:endParaRPr lang="en-US" sz="3200" dirty="0"/>
          </a:p>
        </p:txBody>
      </p:sp>
      <p:sp>
        <p:nvSpPr>
          <p:cNvPr id="6" name="Title 5"/>
          <p:cNvSpPr>
            <a:spLocks noGrp="1"/>
          </p:cNvSpPr>
          <p:nvPr>
            <p:ph type="title"/>
          </p:nvPr>
        </p:nvSpPr>
        <p:spPr/>
        <p:txBody>
          <a:bodyPr/>
          <a:lstStyle/>
          <a:p>
            <a:r>
              <a:rPr lang="en-US" dirty="0" smtClean="0"/>
              <a:t>What is a concept inventory?</a:t>
            </a:r>
            <a:endParaRPr lang="en-US" dirty="0"/>
          </a:p>
        </p:txBody>
      </p:sp>
      <p:sp>
        <p:nvSpPr>
          <p:cNvPr id="2" name="TextBox 1"/>
          <p:cNvSpPr txBox="1"/>
          <p:nvPr/>
        </p:nvSpPr>
        <p:spPr>
          <a:xfrm>
            <a:off x="695856" y="6473935"/>
            <a:ext cx="8448144" cy="307777"/>
          </a:xfrm>
          <a:prstGeom prst="rect">
            <a:avLst/>
          </a:prstGeom>
          <a:noFill/>
        </p:spPr>
        <p:txBody>
          <a:bodyPr wrap="square" rtlCol="0">
            <a:spAutoFit/>
          </a:bodyPr>
          <a:lstStyle/>
          <a:p>
            <a:r>
              <a:rPr lang="en-US" sz="1400" dirty="0" err="1" smtClean="0"/>
              <a:t>D’Avanzo</a:t>
            </a:r>
            <a:r>
              <a:rPr lang="en-US" sz="1400" dirty="0" smtClean="0"/>
              <a:t>, C. (2008) Biology Concept Inventories: Overview, Status, and Next Steps. </a:t>
            </a:r>
            <a:r>
              <a:rPr lang="en-US" sz="1400" i="1" dirty="0" smtClean="0"/>
              <a:t>Bioscience</a:t>
            </a:r>
            <a:r>
              <a:rPr lang="en-US" sz="1400" dirty="0" smtClean="0"/>
              <a:t>, 58: 1079-1085. </a:t>
            </a:r>
            <a:endParaRPr lang="en-US" sz="1400" dirty="0"/>
          </a:p>
        </p:txBody>
      </p:sp>
    </p:spTree>
    <p:extLst>
      <p:ext uri="{BB962C8B-B14F-4D97-AF65-F5344CB8AC3E}">
        <p14:creationId xmlns:p14="http://schemas.microsoft.com/office/powerpoint/2010/main" val="145318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45" y="2407676"/>
            <a:ext cx="8032701" cy="3647444"/>
          </a:xfrm>
        </p:spPr>
        <p:txBody>
          <a:bodyPr>
            <a:noAutofit/>
          </a:bodyPr>
          <a:lstStyle/>
          <a:p>
            <a:r>
              <a:rPr lang="en-US" sz="2200" b="1" dirty="0" smtClean="0"/>
              <a:t>Not just a test bank.</a:t>
            </a:r>
            <a:endParaRPr lang="en-US" dirty="0" smtClean="0"/>
          </a:p>
          <a:p>
            <a:r>
              <a:rPr lang="en-US" sz="2200" b="1" dirty="0"/>
              <a:t>S</a:t>
            </a:r>
            <a:r>
              <a:rPr lang="en-US" sz="2200" b="1" dirty="0" smtClean="0"/>
              <a:t>imple </a:t>
            </a:r>
            <a:r>
              <a:rPr lang="en-US" sz="2200" b="1" dirty="0" smtClean="0"/>
              <a:t>to administer and easy to grade.</a:t>
            </a:r>
          </a:p>
          <a:p>
            <a:pPr lvl="1"/>
            <a:r>
              <a:rPr lang="en-US" dirty="0" smtClean="0"/>
              <a:t>Often a multiple choice </a:t>
            </a:r>
            <a:r>
              <a:rPr lang="en-US" dirty="0" smtClean="0"/>
              <a:t>format or multiple true/false </a:t>
            </a:r>
            <a:r>
              <a:rPr lang="en-US" dirty="0" smtClean="0"/>
              <a:t>is used</a:t>
            </a:r>
          </a:p>
          <a:p>
            <a:r>
              <a:rPr lang="en-US" sz="2200" b="1" dirty="0" smtClean="0"/>
              <a:t>Concepts measured </a:t>
            </a:r>
            <a:r>
              <a:rPr lang="en-US" sz="2200" b="1" dirty="0" smtClean="0"/>
              <a:t>are focused on key misconceptions.</a:t>
            </a:r>
            <a:endParaRPr lang="en-US" sz="2200" b="1" dirty="0" smtClean="0"/>
          </a:p>
          <a:p>
            <a:pPr lvl="1"/>
            <a:r>
              <a:rPr lang="en-US" dirty="0" smtClean="0"/>
              <a:t>Faculty must agree on most important concepts</a:t>
            </a:r>
          </a:p>
          <a:p>
            <a:r>
              <a:rPr lang="en-US" sz="2200" b="1" dirty="0" smtClean="0"/>
              <a:t>Careful analysis is done to ensure validity and reliability.</a:t>
            </a:r>
          </a:p>
          <a:p>
            <a:r>
              <a:rPr lang="en-US" sz="2200" b="1" dirty="0" smtClean="0"/>
              <a:t>Interviewing students helps to remove jargon.</a:t>
            </a:r>
            <a:endParaRPr lang="en-US" sz="2200" b="1" dirty="0" smtClean="0"/>
          </a:p>
        </p:txBody>
      </p:sp>
      <p:sp>
        <p:nvSpPr>
          <p:cNvPr id="2" name="Title 1"/>
          <p:cNvSpPr>
            <a:spLocks noGrp="1"/>
          </p:cNvSpPr>
          <p:nvPr>
            <p:ph type="title"/>
          </p:nvPr>
        </p:nvSpPr>
        <p:spPr>
          <a:xfrm>
            <a:off x="2647778" y="684689"/>
            <a:ext cx="5830268" cy="868362"/>
          </a:xfrm>
        </p:spPr>
        <p:txBody>
          <a:bodyPr>
            <a:normAutofit fontScale="90000"/>
          </a:bodyPr>
          <a:lstStyle/>
          <a:p>
            <a:r>
              <a:rPr lang="en-US" sz="3600" dirty="0" smtClean="0"/>
              <a:t>What are the key features of a concept inventory?</a:t>
            </a:r>
            <a:endParaRPr lang="en-US" sz="3600" dirty="0"/>
          </a:p>
        </p:txBody>
      </p:sp>
      <p:sp>
        <p:nvSpPr>
          <p:cNvPr id="4" name="TextBox 3"/>
          <p:cNvSpPr txBox="1"/>
          <p:nvPr/>
        </p:nvSpPr>
        <p:spPr>
          <a:xfrm>
            <a:off x="1605811" y="6326653"/>
            <a:ext cx="7538189" cy="523220"/>
          </a:xfrm>
          <a:prstGeom prst="rect">
            <a:avLst/>
          </a:prstGeom>
          <a:noFill/>
        </p:spPr>
        <p:txBody>
          <a:bodyPr wrap="square" rtlCol="0">
            <a:spAutoFit/>
          </a:bodyPr>
          <a:lstStyle/>
          <a:p>
            <a:r>
              <a:rPr lang="en-US" sz="1400" dirty="0"/>
              <a:t>Adams, W.K. &amp; </a:t>
            </a:r>
            <a:r>
              <a:rPr lang="en-US" sz="1400" dirty="0" err="1"/>
              <a:t>Wieman</a:t>
            </a:r>
            <a:r>
              <a:rPr lang="en-US" sz="1400" dirty="0"/>
              <a:t>, C. E. (2010) Development and validation of instruments to measure learning of expert-like thinking.  </a:t>
            </a:r>
            <a:r>
              <a:rPr lang="en-US" sz="1400" i="1" dirty="0"/>
              <a:t>International Journal of Science Education</a:t>
            </a:r>
            <a:r>
              <a:rPr lang="en-US" sz="1400" dirty="0"/>
              <a:t>, 1-24. </a:t>
            </a:r>
          </a:p>
        </p:txBody>
      </p:sp>
      <p:pic>
        <p:nvPicPr>
          <p:cNvPr id="5" name="Picture 4"/>
          <p:cNvPicPr>
            <a:picLocks noChangeAspect="1"/>
          </p:cNvPicPr>
          <p:nvPr/>
        </p:nvPicPr>
        <p:blipFill>
          <a:blip r:embed="rId3"/>
          <a:stretch>
            <a:fillRect/>
          </a:stretch>
        </p:blipFill>
        <p:spPr>
          <a:xfrm>
            <a:off x="230919" y="170561"/>
            <a:ext cx="2166826" cy="1973195"/>
          </a:xfrm>
          <a:prstGeom prst="rect">
            <a:avLst/>
          </a:prstGeom>
        </p:spPr>
      </p:pic>
    </p:spTree>
    <p:extLst>
      <p:ext uri="{BB962C8B-B14F-4D97-AF65-F5344CB8AC3E}">
        <p14:creationId xmlns:p14="http://schemas.microsoft.com/office/powerpoint/2010/main" val="6756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1992- Force Concept Inventory is developed to measure physics concepts.</a:t>
            </a:r>
          </a:p>
          <a:p>
            <a:r>
              <a:rPr lang="en-US" dirty="0" smtClean="0"/>
              <a:t>To date over 25 concept inventories exist.</a:t>
            </a:r>
          </a:p>
          <a:p>
            <a:r>
              <a:rPr lang="en-US" dirty="0" smtClean="0"/>
              <a:t>They have been primarily developed in the scientific disciplines.</a:t>
            </a:r>
          </a:p>
          <a:p>
            <a:endParaRPr lang="en-US" dirty="0"/>
          </a:p>
        </p:txBody>
      </p:sp>
      <p:sp>
        <p:nvSpPr>
          <p:cNvPr id="2" name="Title 1"/>
          <p:cNvSpPr>
            <a:spLocks noGrp="1"/>
          </p:cNvSpPr>
          <p:nvPr>
            <p:ph type="title"/>
          </p:nvPr>
        </p:nvSpPr>
        <p:spPr/>
        <p:txBody>
          <a:bodyPr>
            <a:normAutofit/>
          </a:bodyPr>
          <a:lstStyle/>
          <a:p>
            <a:r>
              <a:rPr lang="en-US" sz="4400" dirty="0" smtClean="0"/>
              <a:t>History of Concept Inventories</a:t>
            </a:r>
            <a:endParaRPr lang="en-US" sz="4400" dirty="0"/>
          </a:p>
        </p:txBody>
      </p:sp>
    </p:spTree>
    <p:extLst>
      <p:ext uri="{BB962C8B-B14F-4D97-AF65-F5344CB8AC3E}">
        <p14:creationId xmlns:p14="http://schemas.microsoft.com/office/powerpoint/2010/main" val="284426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193" y="2291218"/>
            <a:ext cx="7313613" cy="4056062"/>
          </a:xfrm>
        </p:spPr>
        <p:txBody>
          <a:bodyPr>
            <a:noAutofit/>
          </a:bodyPr>
          <a:lstStyle/>
          <a:p>
            <a:pPr marL="0" indent="0" algn="ctr">
              <a:buNone/>
            </a:pPr>
            <a:r>
              <a:rPr lang="en-US" sz="2800" dirty="0" smtClean="0"/>
              <a:t>Step One: </a:t>
            </a:r>
          </a:p>
          <a:p>
            <a:pPr marL="0" indent="0" algn="ctr">
              <a:buNone/>
            </a:pPr>
            <a:r>
              <a:rPr lang="en-US" sz="2800" dirty="0" smtClean="0"/>
              <a:t>Establish </a:t>
            </a:r>
            <a:r>
              <a:rPr lang="en-US" sz="2800" dirty="0"/>
              <a:t>topics that are important to </a:t>
            </a:r>
            <a:r>
              <a:rPr lang="en-US" sz="2800" dirty="0" smtClean="0"/>
              <a:t>faculty teaching the course. </a:t>
            </a:r>
          </a:p>
        </p:txBody>
      </p:sp>
      <p:sp>
        <p:nvSpPr>
          <p:cNvPr id="2" name="Title 1"/>
          <p:cNvSpPr>
            <a:spLocks noGrp="1"/>
          </p:cNvSpPr>
          <p:nvPr>
            <p:ph type="title"/>
          </p:nvPr>
        </p:nvSpPr>
        <p:spPr>
          <a:xfrm>
            <a:off x="915193" y="514041"/>
            <a:ext cx="7313613" cy="868362"/>
          </a:xfrm>
        </p:spPr>
        <p:txBody>
          <a:bodyPr>
            <a:normAutofit fontScale="90000"/>
          </a:bodyPr>
          <a:lstStyle/>
          <a:p>
            <a:r>
              <a:rPr lang="en-US" sz="3600" dirty="0" smtClean="0"/>
              <a:t>Steps for Concept Inventory Creation</a:t>
            </a:r>
            <a:endParaRPr lang="en-US" sz="3600" dirty="0"/>
          </a:p>
        </p:txBody>
      </p:sp>
      <p:sp>
        <p:nvSpPr>
          <p:cNvPr id="4" name="TextBox 3"/>
          <p:cNvSpPr txBox="1"/>
          <p:nvPr/>
        </p:nvSpPr>
        <p:spPr>
          <a:xfrm>
            <a:off x="1605811" y="6326653"/>
            <a:ext cx="7538189" cy="523220"/>
          </a:xfrm>
          <a:prstGeom prst="rect">
            <a:avLst/>
          </a:prstGeom>
          <a:noFill/>
        </p:spPr>
        <p:txBody>
          <a:bodyPr wrap="square" rtlCol="0">
            <a:spAutoFit/>
          </a:bodyPr>
          <a:lstStyle/>
          <a:p>
            <a:r>
              <a:rPr lang="en-US" sz="1400" dirty="0"/>
              <a:t>Adams, W.K. &amp; </a:t>
            </a:r>
            <a:r>
              <a:rPr lang="en-US" sz="1400" dirty="0" err="1"/>
              <a:t>Wieman</a:t>
            </a:r>
            <a:r>
              <a:rPr lang="en-US" sz="1400" dirty="0"/>
              <a:t>, C. E. (2010) Development and validation of instruments to measure learning of expert-like thinking.  </a:t>
            </a:r>
            <a:r>
              <a:rPr lang="en-US" sz="1400" i="1" dirty="0"/>
              <a:t>International Journal of Science Education</a:t>
            </a:r>
            <a:r>
              <a:rPr lang="en-US" sz="1400" dirty="0"/>
              <a:t>, 1-24. </a:t>
            </a:r>
          </a:p>
        </p:txBody>
      </p:sp>
      <p:pic>
        <p:nvPicPr>
          <p:cNvPr id="5" name="Picture 4" descr="tu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09" y="3822443"/>
            <a:ext cx="3594100" cy="2260600"/>
          </a:xfrm>
          <a:prstGeom prst="rect">
            <a:avLst/>
          </a:prstGeom>
        </p:spPr>
      </p:pic>
    </p:spTree>
    <p:extLst>
      <p:ext uri="{BB962C8B-B14F-4D97-AF65-F5344CB8AC3E}">
        <p14:creationId xmlns:p14="http://schemas.microsoft.com/office/powerpoint/2010/main" val="204710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568"/>
            <a:ext cx="7313613" cy="1879870"/>
          </a:xfrm>
        </p:spPr>
        <p:txBody>
          <a:bodyPr>
            <a:normAutofit/>
          </a:bodyPr>
          <a:lstStyle/>
          <a:p>
            <a:pPr marL="0" indent="0" algn="ctr">
              <a:buNone/>
            </a:pPr>
            <a:r>
              <a:rPr lang="en-US" sz="2800" dirty="0" smtClean="0">
                <a:solidFill>
                  <a:schemeClr val="bg1"/>
                </a:solidFill>
              </a:rPr>
              <a:t>Step Two: </a:t>
            </a:r>
          </a:p>
          <a:p>
            <a:pPr marL="0" indent="0" algn="ctr">
              <a:buNone/>
            </a:pPr>
            <a:r>
              <a:rPr lang="en-US" sz="2800" dirty="0" smtClean="0">
                <a:solidFill>
                  <a:schemeClr val="bg1"/>
                </a:solidFill>
              </a:rPr>
              <a:t>Identify </a:t>
            </a:r>
            <a:r>
              <a:rPr lang="en-US" sz="2800" dirty="0">
                <a:solidFill>
                  <a:schemeClr val="bg1"/>
                </a:solidFill>
              </a:rPr>
              <a:t>student thinking about these topics and identify misconceptions</a:t>
            </a:r>
            <a:r>
              <a:rPr lang="en-US" sz="2800" dirty="0" smtClean="0">
                <a:solidFill>
                  <a:schemeClr val="bg1"/>
                </a:solidFill>
              </a:rPr>
              <a:t>.</a:t>
            </a:r>
            <a:endParaRPr lang="en-US" sz="2800" dirty="0">
              <a:solidFill>
                <a:schemeClr val="bg1"/>
              </a:solidFill>
            </a:endParaRPr>
          </a:p>
        </p:txBody>
      </p:sp>
      <p:pic>
        <p:nvPicPr>
          <p:cNvPr id="5" name="Picture 4" descr="confuse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983" y="2792871"/>
            <a:ext cx="2628900" cy="3098800"/>
          </a:xfrm>
          <a:prstGeom prst="rect">
            <a:avLst/>
          </a:prstGeom>
        </p:spPr>
      </p:pic>
    </p:spTree>
    <p:extLst>
      <p:ext uri="{BB962C8B-B14F-4D97-AF65-F5344CB8AC3E}">
        <p14:creationId xmlns:p14="http://schemas.microsoft.com/office/powerpoint/2010/main" val="121903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775" y="286360"/>
            <a:ext cx="7847599" cy="1384995"/>
          </a:xfrm>
          <a:prstGeom prst="rect">
            <a:avLst/>
          </a:prstGeom>
        </p:spPr>
        <p:txBody>
          <a:bodyPr wrap="square">
            <a:spAutoFit/>
          </a:bodyPr>
          <a:lstStyle/>
          <a:p>
            <a:pPr algn="ctr"/>
            <a:r>
              <a:rPr lang="en-US" sz="2800" dirty="0" smtClean="0">
                <a:solidFill>
                  <a:srgbClr val="FFFFFF"/>
                </a:solidFill>
              </a:rPr>
              <a:t>Step Three: </a:t>
            </a:r>
          </a:p>
          <a:p>
            <a:pPr algn="ctr"/>
            <a:r>
              <a:rPr lang="en-US" sz="2800" dirty="0" smtClean="0">
                <a:solidFill>
                  <a:srgbClr val="FFFFFF"/>
                </a:solidFill>
              </a:rPr>
              <a:t>Create </a:t>
            </a:r>
            <a:r>
              <a:rPr lang="en-US" sz="2800" dirty="0">
                <a:solidFill>
                  <a:srgbClr val="FFFFFF"/>
                </a:solidFill>
              </a:rPr>
              <a:t>questions to probe student thinking more broadly in test form.</a:t>
            </a:r>
          </a:p>
        </p:txBody>
      </p:sp>
      <p:pic>
        <p:nvPicPr>
          <p:cNvPr id="6" name="Picture 5" descr="Truefals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097" y="2865354"/>
            <a:ext cx="2744902" cy="2056027"/>
          </a:xfrm>
          <a:prstGeom prst="rect">
            <a:avLst/>
          </a:prstGeom>
        </p:spPr>
      </p:pic>
    </p:spTree>
    <p:extLst>
      <p:ext uri="{BB962C8B-B14F-4D97-AF65-F5344CB8AC3E}">
        <p14:creationId xmlns:p14="http://schemas.microsoft.com/office/powerpoint/2010/main" val="92482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32" y="150370"/>
            <a:ext cx="8758446" cy="4056062"/>
          </a:xfrm>
        </p:spPr>
        <p:txBody>
          <a:bodyPr>
            <a:normAutofit/>
          </a:bodyPr>
          <a:lstStyle/>
          <a:p>
            <a:pPr marL="0" indent="0" algn="ctr">
              <a:buNone/>
            </a:pPr>
            <a:r>
              <a:rPr lang="en-US" sz="2800" dirty="0" smtClean="0">
                <a:solidFill>
                  <a:srgbClr val="FFFFFF"/>
                </a:solidFill>
              </a:rPr>
              <a:t>Step Four:</a:t>
            </a:r>
          </a:p>
          <a:p>
            <a:pPr marL="0" indent="0" algn="ctr">
              <a:buNone/>
            </a:pPr>
            <a:r>
              <a:rPr lang="en-US" sz="2800" dirty="0" smtClean="0">
                <a:solidFill>
                  <a:srgbClr val="FFFFFF"/>
                </a:solidFill>
              </a:rPr>
              <a:t>Create </a:t>
            </a:r>
            <a:r>
              <a:rPr lang="en-US" sz="2800" dirty="0">
                <a:solidFill>
                  <a:srgbClr val="FFFFFF"/>
                </a:solidFill>
              </a:rPr>
              <a:t>a forced answer test that measures </a:t>
            </a:r>
            <a:endParaRPr lang="en-US" sz="2800" dirty="0" smtClean="0">
              <a:solidFill>
                <a:srgbClr val="FFFFFF"/>
              </a:solidFill>
            </a:endParaRPr>
          </a:p>
          <a:p>
            <a:pPr marL="0" indent="0" algn="ctr">
              <a:buNone/>
            </a:pPr>
            <a:r>
              <a:rPr lang="en-US" sz="2800" dirty="0" smtClean="0">
                <a:solidFill>
                  <a:srgbClr val="FFFFFF"/>
                </a:solidFill>
              </a:rPr>
              <a:t>student </a:t>
            </a:r>
            <a:r>
              <a:rPr lang="en-US" sz="2800" dirty="0">
                <a:solidFill>
                  <a:srgbClr val="FFFFFF"/>
                </a:solidFill>
              </a:rPr>
              <a:t>thinking.</a:t>
            </a:r>
          </a:p>
          <a:p>
            <a:pPr algn="ctr"/>
            <a:endParaRPr lang="en-US" sz="2800" dirty="0">
              <a:solidFill>
                <a:srgbClr val="FFFFFF"/>
              </a:solidFill>
            </a:endParaRPr>
          </a:p>
        </p:txBody>
      </p:sp>
      <p:pic>
        <p:nvPicPr>
          <p:cNvPr id="5" name="Picture 4"/>
          <p:cNvPicPr>
            <a:picLocks noChangeAspect="1"/>
          </p:cNvPicPr>
          <p:nvPr/>
        </p:nvPicPr>
        <p:blipFill>
          <a:blip r:embed="rId2"/>
          <a:stretch>
            <a:fillRect/>
          </a:stretch>
        </p:blipFill>
        <p:spPr>
          <a:xfrm>
            <a:off x="3132615" y="3186316"/>
            <a:ext cx="3166896" cy="2375172"/>
          </a:xfrm>
          <a:prstGeom prst="rect">
            <a:avLst/>
          </a:prstGeom>
        </p:spPr>
      </p:pic>
    </p:spTree>
    <p:extLst>
      <p:ext uri="{BB962C8B-B14F-4D97-AF65-F5344CB8AC3E}">
        <p14:creationId xmlns:p14="http://schemas.microsoft.com/office/powerpoint/2010/main" val="132753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3212</TotalTime>
  <Words>1611</Words>
  <Application>Microsoft Macintosh PowerPoint</Application>
  <PresentationFormat>On-screen Show (4:3)</PresentationFormat>
  <Paragraphs>303</Paragraphs>
  <Slides>23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Calibri</vt:lpstr>
      <vt:lpstr>Candara</vt:lpstr>
      <vt:lpstr>Mangal</vt:lpstr>
      <vt:lpstr>ＭＳ Ｐゴシック</vt:lpstr>
      <vt:lpstr>Symbol</vt:lpstr>
      <vt:lpstr>Times New Roman</vt:lpstr>
      <vt:lpstr>Arial</vt:lpstr>
      <vt:lpstr>Waveform</vt:lpstr>
      <vt:lpstr>Chart</vt:lpstr>
      <vt:lpstr>Utilizing a Concept Inventory to Facilitate Data-Driven Course Improvement</vt:lpstr>
      <vt:lpstr>How do I know  students are learning?</vt:lpstr>
      <vt:lpstr>What is a concept inventory?</vt:lpstr>
      <vt:lpstr>What are the key features of a concept inventory?</vt:lpstr>
      <vt:lpstr>History of Concept Inventories</vt:lpstr>
      <vt:lpstr>Steps for Concept Inventory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Psychometric Analysis:  Item analysis</vt:lpstr>
      <vt:lpstr>How to find a troublesome question?</vt:lpstr>
      <vt:lpstr>Course Level Assessment</vt:lpstr>
      <vt:lpstr>Course Level Assessment</vt:lpstr>
      <vt:lpstr>Faculty Learning Community</vt:lpstr>
      <vt:lpstr>1. Are students making significant progress in a course? Compare pre and post scores</vt:lpstr>
      <vt:lpstr>3. Are students retaining concept knowledge? Compare post score to pre score</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Accurate Measurement of Student Learning Gains with Concept Inventories</dc:title>
  <dc:creator>HMS</dc:creator>
  <cp:lastModifiedBy>Microsoft Office User</cp:lastModifiedBy>
  <cp:revision>39</cp:revision>
  <dcterms:created xsi:type="dcterms:W3CDTF">2016-01-12T03:11:15Z</dcterms:created>
  <dcterms:modified xsi:type="dcterms:W3CDTF">2017-05-05T03:44:15Z</dcterms:modified>
</cp:coreProperties>
</file>