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71" r:id="rId4"/>
    <p:sldId id="261" r:id="rId5"/>
    <p:sldId id="263" r:id="rId6"/>
    <p:sldId id="264" r:id="rId7"/>
    <p:sldId id="265" r:id="rId8"/>
    <p:sldId id="266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5/4/2017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lcommission.org/Criteria-Eligibility-and-Candidacy/glossary-new-criteria-for-accreditation.html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welsh-j@mssu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Sustainable </a:t>
            </a:r>
            <a:br>
              <a:rPr lang="en-US" dirty="0" smtClean="0"/>
            </a:br>
            <a:r>
              <a:rPr lang="en-US" dirty="0" smtClean="0"/>
              <a:t>Co-curricular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Goals - Presenter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and consider context</a:t>
            </a:r>
          </a:p>
          <a:p>
            <a:r>
              <a:rPr lang="en-US" dirty="0" smtClean="0"/>
              <a:t>Dispel unfounded claims</a:t>
            </a:r>
          </a:p>
          <a:p>
            <a:r>
              <a:rPr lang="en-US" dirty="0" smtClean="0"/>
              <a:t>Clarify HLC requirement(s)</a:t>
            </a:r>
          </a:p>
          <a:p>
            <a:r>
              <a:rPr lang="en-US" dirty="0" smtClean="0"/>
              <a:t>Offer framework for implementation</a:t>
            </a:r>
          </a:p>
          <a:p>
            <a:r>
              <a:rPr lang="en-US" dirty="0" smtClean="0"/>
              <a:t>Suggest sustainable strategies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Goals - Attendee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framework best suited to campus culture</a:t>
            </a:r>
          </a:p>
          <a:p>
            <a:r>
              <a:rPr lang="en-US" dirty="0" smtClean="0"/>
              <a:t>Identify three useful, sustainable strategies to adopt</a:t>
            </a:r>
          </a:p>
          <a:p>
            <a:r>
              <a:rPr lang="en-US" dirty="0" smtClean="0"/>
              <a:t>Identify myths that might have been slowing progress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36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Urgency</a:t>
            </a:r>
            <a:endParaRPr lang="en-US" dirty="0"/>
          </a:p>
          <a:p>
            <a:r>
              <a:rPr lang="en-US" dirty="0" smtClean="0"/>
              <a:t>Administrative Demand</a:t>
            </a:r>
            <a:endParaRPr lang="en-US" dirty="0"/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Personnel</a:t>
            </a:r>
          </a:p>
          <a:p>
            <a:r>
              <a:rPr lang="en-US" dirty="0" smtClean="0"/>
              <a:t>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Says Who?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Demands, Definitions, Dogma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or Orthodoxy?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078" y="1514386"/>
            <a:ext cx="4956048" cy="823912"/>
          </a:xfrm>
        </p:spPr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338298"/>
            <a:ext cx="4956048" cy="3855467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Co-curricular what?</a:t>
            </a:r>
          </a:p>
          <a:p>
            <a:r>
              <a:rPr lang="en-US" sz="3600" dirty="0" smtClean="0"/>
              <a:t>Only </a:t>
            </a:r>
            <a:r>
              <a:rPr lang="en-US" sz="3600" dirty="0" err="1" smtClean="0"/>
              <a:t>sLos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SLO soup – mapping</a:t>
            </a:r>
          </a:p>
          <a:p>
            <a:r>
              <a:rPr lang="en-US" sz="3600" dirty="0" smtClean="0"/>
              <a:t>Cycle begins with goals</a:t>
            </a:r>
          </a:p>
          <a:p>
            <a:r>
              <a:rPr lang="en-US" sz="3600" dirty="0" smtClean="0"/>
              <a:t>War on grades</a:t>
            </a:r>
          </a:p>
          <a:p>
            <a:r>
              <a:rPr lang="en-US" sz="3600" dirty="0" smtClean="0"/>
              <a:t>Reliance/War on CAS</a:t>
            </a:r>
          </a:p>
          <a:p>
            <a:r>
              <a:rPr lang="en-US" sz="3600" dirty="0" smtClean="0"/>
              <a:t>Definition of Co-curricular</a:t>
            </a:r>
          </a:p>
          <a:p>
            <a:r>
              <a:rPr lang="en-US" sz="3600" dirty="0" smtClean="0"/>
              <a:t>Final report is a report on process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6346" y="1469322"/>
            <a:ext cx="4956048" cy="823912"/>
          </a:xfrm>
        </p:spPr>
        <p:txBody>
          <a:bodyPr/>
          <a:lstStyle/>
          <a:p>
            <a:r>
              <a:rPr lang="en-US" dirty="0" smtClean="0"/>
              <a:t>Consideration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93235"/>
            <a:ext cx="4956048" cy="36884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institution assesses achievement of the learning </a:t>
            </a:r>
            <a:r>
              <a:rPr lang="en-US" dirty="0">
                <a:hlinkClick r:id="rId2"/>
              </a:rPr>
              <a:t>outcomes</a:t>
            </a:r>
            <a:r>
              <a:rPr lang="en-US" dirty="0"/>
              <a:t> that it claims for its curricular and co-curricular programs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Backlogs aid Backfill</a:t>
            </a:r>
          </a:p>
          <a:p>
            <a:r>
              <a:rPr lang="en-US" dirty="0" smtClean="0"/>
              <a:t>Different Labels for Units</a:t>
            </a:r>
          </a:p>
          <a:p>
            <a:r>
              <a:rPr lang="en-US" dirty="0" smtClean="0"/>
              <a:t>Reporting on findings not process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63" y="474452"/>
            <a:ext cx="10058402" cy="687238"/>
          </a:xfrm>
        </p:spPr>
        <p:txBody>
          <a:bodyPr/>
          <a:lstStyle/>
          <a:p>
            <a:r>
              <a:rPr lang="en-US" dirty="0" smtClean="0"/>
              <a:t>Framework for Implementation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893467"/>
              </p:ext>
            </p:extLst>
          </p:nvPr>
        </p:nvGraphicFramePr>
        <p:xfrm>
          <a:off x="2178170" y="1161690"/>
          <a:ext cx="8173526" cy="57796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5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6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9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1823"/>
              </a:tblGrid>
              <a:tr h="545990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Excited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Compliant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Resistant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6100">
                <a:tc>
                  <a:txBody>
                    <a:bodyPr/>
                    <a:lstStyle/>
                    <a:p>
                      <a:r>
                        <a:rPr lang="en-US" dirty="0" smtClean="0"/>
                        <a:t>Urgent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They Choose Unit</a:t>
                      </a:r>
                      <a:r>
                        <a:rPr lang="en-US" baseline="0" dirty="0" smtClean="0"/>
                        <a:t> Goals,</a:t>
                      </a:r>
                    </a:p>
                    <a:p>
                      <a:pPr algn="ctr"/>
                      <a:r>
                        <a:rPr lang="en-US" baseline="0" dirty="0" smtClean="0"/>
                        <a:t>Choose Linkage</a:t>
                      </a:r>
                    </a:p>
                    <a:p>
                      <a:pPr algn="ctr"/>
                      <a:r>
                        <a:rPr lang="en-US" baseline="0" dirty="0" smtClean="0"/>
                        <a:t>Template</a:t>
                      </a:r>
                    </a:p>
                    <a:p>
                      <a:pPr algn="ctr"/>
                      <a:r>
                        <a:rPr lang="en-US" baseline="0" dirty="0" smtClean="0"/>
                        <a:t>Workshop</a:t>
                      </a:r>
                    </a:p>
                    <a:p>
                      <a:pPr algn="ctr"/>
                      <a:r>
                        <a:rPr lang="en-US" baseline="0" dirty="0" smtClean="0"/>
                        <a:t>Office Reviews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Provide Unit Goals and Linkage</a:t>
                      </a:r>
                    </a:p>
                    <a:p>
                      <a:pPr algn="ctr"/>
                      <a:r>
                        <a:rPr lang="en-US" dirty="0" smtClean="0"/>
                        <a:t>Template </a:t>
                      </a:r>
                    </a:p>
                    <a:p>
                      <a:pPr algn="ctr"/>
                      <a:r>
                        <a:rPr lang="en-US" dirty="0" smtClean="0"/>
                        <a:t>Workshop</a:t>
                      </a:r>
                    </a:p>
                    <a:p>
                      <a:pPr algn="ctr"/>
                      <a:r>
                        <a:rPr lang="en-US" dirty="0" smtClean="0"/>
                        <a:t>Office</a:t>
                      </a:r>
                      <a:r>
                        <a:rPr lang="en-US" baseline="0" dirty="0" smtClean="0"/>
                        <a:t> Reviews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Provide Unit Goals,</a:t>
                      </a:r>
                      <a:r>
                        <a:rPr lang="en-US" baseline="0" dirty="0" smtClean="0"/>
                        <a:t> Linkage, known data; one-on-one; request use of results</a:t>
                      </a:r>
                    </a:p>
                    <a:p>
                      <a:pPr algn="ctr"/>
                      <a:r>
                        <a:rPr lang="en-US" baseline="0" dirty="0" smtClean="0"/>
                        <a:t>Office Reviews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7609"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Urgent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</a:t>
                      </a:r>
                      <a:r>
                        <a:rPr lang="en-US" baseline="0" dirty="0" smtClean="0"/>
                        <a:t> Committee</a:t>
                      </a:r>
                    </a:p>
                    <a:p>
                      <a:pPr algn="ctr"/>
                      <a:r>
                        <a:rPr lang="en-US" baseline="0" dirty="0" smtClean="0"/>
                        <a:t>One-on-One</a:t>
                      </a:r>
                    </a:p>
                    <a:p>
                      <a:pPr algn="ctr"/>
                      <a:r>
                        <a:rPr lang="en-US" baseline="0" dirty="0" smtClean="0"/>
                        <a:t>Star Unit leads</a:t>
                      </a:r>
                    </a:p>
                    <a:p>
                      <a:pPr algn="ctr"/>
                      <a:r>
                        <a:rPr lang="en-US" baseline="0" dirty="0" smtClean="0"/>
                        <a:t>They choose goals and link</a:t>
                      </a:r>
                    </a:p>
                    <a:p>
                      <a:pPr algn="ctr"/>
                      <a:r>
                        <a:rPr lang="en-US" baseline="0" dirty="0" smtClean="0"/>
                        <a:t>Template</a:t>
                      </a:r>
                    </a:p>
                    <a:p>
                      <a:pPr algn="ctr"/>
                      <a:r>
                        <a:rPr lang="en-US" baseline="0" dirty="0" smtClean="0"/>
                        <a:t>Committee Reviews</a:t>
                      </a:r>
                    </a:p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</a:t>
                      </a:r>
                      <a:r>
                        <a:rPr lang="en-US" baseline="0" dirty="0" smtClean="0"/>
                        <a:t> Committee</a:t>
                      </a:r>
                    </a:p>
                    <a:p>
                      <a:pPr algn="ctr"/>
                      <a:r>
                        <a:rPr lang="en-US" baseline="0" dirty="0" smtClean="0"/>
                        <a:t>One-on-One</a:t>
                      </a:r>
                    </a:p>
                    <a:p>
                      <a:pPr algn="ctr"/>
                      <a:r>
                        <a:rPr lang="en-US" baseline="0" dirty="0" smtClean="0"/>
                        <a:t>You lead</a:t>
                      </a:r>
                    </a:p>
                    <a:p>
                      <a:pPr algn="ctr"/>
                      <a:r>
                        <a:rPr lang="en-US" baseline="0" dirty="0" smtClean="0"/>
                        <a:t>They provide goals</a:t>
                      </a:r>
                    </a:p>
                    <a:p>
                      <a:pPr algn="ctr"/>
                      <a:r>
                        <a:rPr lang="en-US" baseline="0" dirty="0" smtClean="0"/>
                        <a:t>Provide Linkages</a:t>
                      </a:r>
                    </a:p>
                    <a:p>
                      <a:pPr algn="ctr"/>
                      <a:r>
                        <a:rPr lang="en-US" baseline="0" dirty="0" smtClean="0"/>
                        <a:t>Template</a:t>
                      </a:r>
                    </a:p>
                    <a:p>
                      <a:pPr algn="ctr"/>
                      <a:r>
                        <a:rPr lang="en-US" baseline="0" dirty="0" smtClean="0"/>
                        <a:t>Committee Reviews</a:t>
                      </a:r>
                    </a:p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-on-One</a:t>
                      </a:r>
                    </a:p>
                    <a:p>
                      <a:pPr algn="ctr"/>
                      <a:r>
                        <a:rPr lang="en-US" baseline="0" dirty="0" smtClean="0"/>
                        <a:t>Provide Goals</a:t>
                      </a:r>
                    </a:p>
                    <a:p>
                      <a:pPr algn="ctr"/>
                      <a:r>
                        <a:rPr lang="en-US" baseline="0" dirty="0" smtClean="0"/>
                        <a:t>Provide linkages; ask about </a:t>
                      </a:r>
                      <a:r>
                        <a:rPr lang="en-US" baseline="0" dirty="0" err="1" smtClean="0"/>
                        <a:t>exsiting</a:t>
                      </a:r>
                      <a:r>
                        <a:rPr lang="en-US" baseline="0" dirty="0" smtClean="0"/>
                        <a:t> data</a:t>
                      </a:r>
                    </a:p>
                    <a:p>
                      <a:pPr algn="ctr"/>
                      <a:r>
                        <a:rPr lang="en-US" baseline="0" dirty="0" smtClean="0"/>
                        <a:t>Teach them how to enter it how to discuss, how to use results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9414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Even if you follow a decentralized model, centralize the branding, including the language of the model (the process) and dissemination of data (the product)</a:t>
            </a:r>
          </a:p>
          <a:p>
            <a:r>
              <a:rPr lang="en-US" dirty="0" smtClean="0"/>
              <a:t>Consider documenting similar reports from support units.  If no one has time to do anything with it, then why are you requiring it?  KPIs, unit productivity reports may suffice</a:t>
            </a:r>
          </a:p>
          <a:p>
            <a:r>
              <a:rPr lang="en-US" dirty="0" smtClean="0"/>
              <a:t>Consider scaling back to Classroom HIPs and/or Student Affairs</a:t>
            </a:r>
          </a:p>
          <a:p>
            <a:r>
              <a:rPr lang="en-US" dirty="0" smtClean="0"/>
              <a:t>Consider reassigning staff duties between academic, co-curricular, and gen </a:t>
            </a:r>
            <a:r>
              <a:rPr lang="en-US" dirty="0" err="1" smtClean="0"/>
              <a:t>ed</a:t>
            </a:r>
            <a:endParaRPr lang="en-US" dirty="0" smtClean="0"/>
          </a:p>
          <a:p>
            <a:r>
              <a:rPr lang="en-US" dirty="0" smtClean="0"/>
              <a:t>Consider providing framework of common initiative, problem, or mission</a:t>
            </a:r>
          </a:p>
          <a:p>
            <a:r>
              <a:rPr lang="en-US" dirty="0" smtClean="0"/>
              <a:t>Consider engaging students looking for classroom projects or research</a:t>
            </a:r>
          </a:p>
          <a:p>
            <a:r>
              <a:rPr lang="en-US" dirty="0" smtClean="0"/>
              <a:t>Consider offering data analysis and reports from your office to units</a:t>
            </a:r>
          </a:p>
          <a:p>
            <a:r>
              <a:rPr lang="en-US" dirty="0" smtClean="0"/>
              <a:t>Post, promulgate, and defend the process you adopt</a:t>
            </a:r>
          </a:p>
          <a:p>
            <a:r>
              <a:rPr lang="en-US" dirty="0" smtClean="0"/>
              <a:t>Expand acceptable submissions to include whatever matters to unit; expect use of results for quality improvement instead of demanding that results focus on student learning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Josie Welsh, PhD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welsh-j@mssu.edu</a:t>
            </a:r>
            <a:endParaRPr lang="en-US" dirty="0" smtClean="0"/>
          </a:p>
          <a:p>
            <a:r>
              <a:rPr lang="en-US" dirty="0" smtClean="0"/>
              <a:t>Director of Institutional Effectiveness</a:t>
            </a:r>
          </a:p>
          <a:p>
            <a:r>
              <a:rPr lang="en-US" dirty="0" smtClean="0"/>
              <a:t>Missouri Southern State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59</TotalTime>
  <Words>398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Segoe Print</vt:lpstr>
      <vt:lpstr>Nature Illustration 16x9</vt:lpstr>
      <vt:lpstr>Strategies for Sustainable  Co-curricular Assessment</vt:lpstr>
      <vt:lpstr>Workshop Goals - Presenter</vt:lpstr>
      <vt:lpstr>Workshop Goals - Attendee</vt:lpstr>
      <vt:lpstr>Context</vt:lpstr>
      <vt:lpstr>Says Who?</vt:lpstr>
      <vt:lpstr>Best practices or Orthodoxy?</vt:lpstr>
      <vt:lpstr>Framework for Implementation</vt:lpstr>
      <vt:lpstr>Strategies for Sustainability</vt:lpstr>
      <vt:lpstr>Josie Welsh, PhD</vt:lpstr>
    </vt:vector>
  </TitlesOfParts>
  <Company>Misouri Southern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Sustainable  Co-curricular Assessment</dc:title>
  <dc:creator>Welsh, Josephine</dc:creator>
  <cp:lastModifiedBy>Welsh, Josephine</cp:lastModifiedBy>
  <cp:revision>11</cp:revision>
  <dcterms:created xsi:type="dcterms:W3CDTF">2017-05-04T15:16:02Z</dcterms:created>
  <dcterms:modified xsi:type="dcterms:W3CDTF">2017-05-04T16:15:50Z</dcterms:modified>
</cp:coreProperties>
</file>