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 rot="5400000">
            <a:off x="4114799" y="-1171785"/>
            <a:ext cx="4023360" cy="1005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4048" marR="0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66928" marR="0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49808" marR="0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32688" marR="0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00000" marR="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00000" marR="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00000" marR="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99999" marR="0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 rot="5400000">
            <a:off x="7160639" y="1979038"/>
            <a:ext cx="5757421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1826639" y="-573660"/>
            <a:ext cx="5757422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4048" marR="0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66928" marR="0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49808" marR="0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32688" marR="0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00000" marR="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00000" marR="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00000" marR="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99999" marR="0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4048" marR="0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66928" marR="0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49808" marR="0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32688" marR="0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00000" marR="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00000" marR="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00000" marR="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99999" marR="0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1097279" y="758952"/>
            <a:ext cx="10058399" cy="35661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Font typeface="Calibri"/>
              <a:buNone/>
              <a:defRPr sz="8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100050" y="4455619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4" name="Shape 34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lt1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1097279" y="758952"/>
            <a:ext cx="10058399" cy="35661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Font typeface="Calibri"/>
              <a:buNone/>
              <a:defRPr sz="8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097279" y="4453128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3" name="Shape 43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4048" marR="0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66928" marR="0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49808" marR="0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32688" marR="0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00000" marR="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00000" marR="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00000" marR="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99999" marR="0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6217919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4048" marR="0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66928" marR="0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49808" marR="0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32688" marR="0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00000" marR="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00000" marR="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00000" marR="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99999" marR="0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1097279" y="1846051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1097279" y="2582333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4048" marR="0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66928" marR="0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49808" marR="0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32688" marR="0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00000" marR="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00000" marR="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00000" marR="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99999" marR="0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3"/>
          </p:nvPr>
        </p:nvSpPr>
        <p:spPr>
          <a:xfrm>
            <a:off x="6217919" y="1846051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4"/>
          </p:nvPr>
        </p:nvSpPr>
        <p:spPr>
          <a:xfrm>
            <a:off x="6217919" y="2582333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4048" marR="0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66928" marR="0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49808" marR="0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32688" marR="0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00000" marR="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00000" marR="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00000" marR="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99999" marR="0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15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594358"/>
            <a:ext cx="3200399" cy="228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FFFFFF"/>
              </a:buClr>
              <a:buFont typeface="Calibri"/>
              <a:buNone/>
              <a:defRPr sz="3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800600" y="731520"/>
            <a:ext cx="6492239" cy="525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4048" marR="0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66928" marR="0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49808" marR="0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32688" marR="0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00000" marR="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00000" marR="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00000" marR="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99999" marR="0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457200" y="2926080"/>
            <a:ext cx="3200399" cy="3379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 sz="15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65512" y="6459785"/>
            <a:ext cx="261850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800600" y="6459785"/>
            <a:ext cx="4648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0" y="4953000"/>
            <a:ext cx="12188824" cy="19049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15" y="491507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1097279" y="5074919"/>
            <a:ext cx="10113264" cy="8229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FFFFFF"/>
              </a:buClr>
              <a:buFont typeface="Calibri"/>
              <a:buNone/>
              <a:defRPr sz="3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pic" idx="2"/>
          </p:nvPr>
        </p:nvSpPr>
        <p:spPr>
          <a:xfrm>
            <a:off x="15" y="0"/>
            <a:ext cx="12191984" cy="4915076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1097279" y="5907023"/>
            <a:ext cx="10113264" cy="594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Calibri"/>
              <a:buNone/>
              <a:defRPr sz="15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6334316"/>
            <a:ext cx="12192000" cy="65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4048" marR="0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66928" marR="0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49808" marR="0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32688" marR="0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00000" marR="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00000" marR="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00000" marR="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99999" marR="0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" name="Shape 13"/>
          <p:cNvCxnSpPr/>
          <p:nvPr/>
        </p:nvCxnSpPr>
        <p:spPr>
          <a:xfrm>
            <a:off x="1193532" y="1737844"/>
            <a:ext cx="9966959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91441" y="355598"/>
            <a:ext cx="6228271" cy="1846053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584200" y="2514600"/>
            <a:ext cx="10566400" cy="13234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Assessment and Campus-Wide Engagement: Incorporating a Center for Teaching and Learning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927100" y="3975100"/>
            <a:ext cx="10223500" cy="18466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Jelena Ozegovic, Ph.D.,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Co-Coordinator of Academic Assessment and Faculty Director for The Center for Teaching Excellence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Tiffany Bohm, DPT,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Co-Coordinator of Academic Assessment and Dean of Health Professions &amp; Continuing Education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Tom Grady, M.S.,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Faculty Assistant Director of the Center for Teaching Excellence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Julian Gonzalez, M.A.,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Coordinator of the Center for Teaching Excellence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928504" y="2903753"/>
            <a:ext cx="10058400" cy="145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/>
              <a:t>What percentage of FT Faculty do you believe completed the Assessment Revamp?</a:t>
            </a:r>
          </a:p>
        </p:txBody>
      </p:sp>
      <p:pic>
        <p:nvPicPr>
          <p:cNvPr id="213" name="Shape 2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42582" y="178229"/>
            <a:ext cx="4635000" cy="87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CTE In Numbers</a:t>
            </a:r>
          </a:p>
        </p:txBody>
      </p:sp>
      <p:pic>
        <p:nvPicPr>
          <p:cNvPr id="219" name="Shape 2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78099" y="2865000"/>
            <a:ext cx="4056275" cy="3227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Shape 2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84623" y="178229"/>
            <a:ext cx="4635081" cy="879894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Shape 221"/>
          <p:cNvSpPr/>
          <p:nvPr/>
        </p:nvSpPr>
        <p:spPr>
          <a:xfrm>
            <a:off x="1357337" y="1833549"/>
            <a:ext cx="8139562" cy="113785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 w="9525" cap="flat" cmpd="sng">
                  <a:solidFill>
                    <a:srgbClr val="262626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9BC66"/>
                </a:solidFill>
                <a:latin typeface="Bitter"/>
              </a:rPr>
              <a:t>82% FT Faculty</a:t>
            </a:r>
            <a:br>
              <a:rPr b="1" i="0">
                <a:ln w="9525" cap="flat" cmpd="sng">
                  <a:solidFill>
                    <a:srgbClr val="262626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9BC66"/>
                </a:solidFill>
                <a:latin typeface="Bitter"/>
              </a:rPr>
            </a:br>
            <a:r>
              <a:rPr b="1" i="0">
                <a:ln w="9525" cap="flat" cmpd="sng">
                  <a:solidFill>
                    <a:srgbClr val="262626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9BC66"/>
                </a:solidFill>
                <a:latin typeface="Bitter"/>
              </a:rPr>
              <a:t> Completed Assessment Revamp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400" cy="145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CTE In Numbers</a:t>
            </a:r>
          </a:p>
        </p:txBody>
      </p:sp>
      <p:pic>
        <p:nvPicPr>
          <p:cNvPr id="227" name="Shape 2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84623" y="178229"/>
            <a:ext cx="4635000" cy="87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Shape 2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71500" y="1845625"/>
            <a:ext cx="9016200" cy="4376400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Shape 229"/>
          <p:cNvSpPr txBox="1"/>
          <p:nvPr/>
        </p:nvSpPr>
        <p:spPr>
          <a:xfrm>
            <a:off x="9383375" y="2617125"/>
            <a:ext cx="2500200" cy="152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/>
              <a:t>495 Total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CTE In Numbers</a:t>
            </a:r>
          </a:p>
        </p:txBody>
      </p:sp>
      <p:pic>
        <p:nvPicPr>
          <p:cNvPr id="235" name="Shape 2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84623" y="178229"/>
            <a:ext cx="4635081" cy="879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Shape 2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5800" y="2092431"/>
            <a:ext cx="3962399" cy="2581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Shape 2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496833" y="1845733"/>
            <a:ext cx="7645741" cy="4460560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Shape 238"/>
          <p:cNvSpPr txBox="1"/>
          <p:nvPr/>
        </p:nvSpPr>
        <p:spPr>
          <a:xfrm>
            <a:off x="893650" y="4673700"/>
            <a:ext cx="2500200" cy="152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/>
              <a:t>495 Total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400" cy="145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CTE In Numbers (since Nov</a:t>
            </a:r>
            <a:r>
              <a:rPr lang="en-US" sz="4600"/>
              <a:t>. 1, 2016)</a:t>
            </a:r>
          </a:p>
        </p:txBody>
      </p:sp>
      <p:pic>
        <p:nvPicPr>
          <p:cNvPr id="244" name="Shape 2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84623" y="178229"/>
            <a:ext cx="4635000" cy="879900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769924" y="1845725"/>
            <a:ext cx="10594762" cy="40233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2600" dirty="0"/>
              <a:t>355 assessment based interactions</a:t>
            </a:r>
          </a:p>
          <a:p>
            <a:pPr lvl="0" indent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2600" dirty="0"/>
              <a:t>Assessment Pillar 80% of our tasks</a:t>
            </a:r>
          </a:p>
          <a:p>
            <a:pPr lvl="0" indent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2600" dirty="0"/>
              <a:t>495 total individual encounters for </a:t>
            </a:r>
            <a:br>
              <a:rPr lang="en-US" sz="2600" dirty="0"/>
            </a:br>
            <a:r>
              <a:rPr lang="en-US" sz="2600" dirty="0"/>
              <a:t>		3 pillars</a:t>
            </a:r>
          </a:p>
          <a:p>
            <a:pPr lvl="0" indent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2600" dirty="0"/>
              <a:t>65% of our effort is team (group) </a:t>
            </a:r>
            <a:br>
              <a:rPr lang="en-US" sz="2600" dirty="0"/>
            </a:br>
            <a:r>
              <a:rPr lang="en-US" sz="2600" dirty="0"/>
              <a:t>		lead</a:t>
            </a:r>
          </a:p>
          <a:p>
            <a:pPr lvl="0" indent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2600" dirty="0" smtClean="0"/>
              <a:t>               	442 Views</a:t>
            </a:r>
            <a:r>
              <a:rPr lang="en-US" sz="2600" dirty="0"/>
              <a:t>:</a:t>
            </a:r>
          </a:p>
          <a:p>
            <a:pPr lvl="4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1800" dirty="0"/>
              <a:t>Adding Alignments</a:t>
            </a:r>
          </a:p>
          <a:p>
            <a:pPr lvl="4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1800" dirty="0"/>
              <a:t>Creating Rubrics</a:t>
            </a:r>
          </a:p>
          <a:p>
            <a:pPr lvl="4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1800" dirty="0"/>
              <a:t>Running Course Reports</a:t>
            </a:r>
          </a:p>
        </p:txBody>
      </p:sp>
      <p:pic>
        <p:nvPicPr>
          <p:cNvPr id="246" name="Shape 24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25975" y="2250625"/>
            <a:ext cx="4737900" cy="331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Shape 24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35032" y="3857375"/>
            <a:ext cx="1163783" cy="761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1097275" y="994700"/>
            <a:ext cx="10058400" cy="74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/>
              <a:t>Timeline for Assessment Revamp</a:t>
            </a:r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372775" y="1874600"/>
            <a:ext cx="11507400" cy="3801806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1700" dirty="0"/>
              <a:t>*January 2016 HLC Reaccreditation Report.</a:t>
            </a:r>
            <a:br>
              <a:rPr lang="en-US" sz="1700" dirty="0"/>
            </a:br>
            <a:r>
              <a:rPr lang="en-US" sz="1700" dirty="0"/>
              <a:t>*April 2016 KCKCC Center for Teaching Excellence (CTE) proposal with 3 pillars of service accepted.</a:t>
            </a:r>
            <a:br>
              <a:rPr lang="en-US" sz="1700" dirty="0"/>
            </a:br>
            <a:r>
              <a:rPr lang="en-US" sz="1700" dirty="0"/>
              <a:t>*July 2016 Construction begins on “inner” CTE.</a:t>
            </a:r>
            <a:br>
              <a:rPr lang="en-US" sz="1700" dirty="0"/>
            </a:br>
            <a:r>
              <a:rPr lang="en-US" sz="1700" dirty="0"/>
              <a:t>*August 2016 HLC Reaccreditation Report discussed with FT faculty with attention focused on course level assessment.</a:t>
            </a:r>
            <a:br>
              <a:rPr lang="en-US" sz="1700" dirty="0"/>
            </a:br>
            <a:r>
              <a:rPr lang="en-US" sz="1700" dirty="0"/>
              <a:t>*October 2016, new Co-Coordinators named for Academic Assessment at KCKCC (Bohm &amp; Ozegovic) and Academic    </a:t>
            </a:r>
            <a:br>
              <a:rPr lang="en-US" sz="1700" dirty="0"/>
            </a:br>
            <a:r>
              <a:rPr lang="en-US" sz="1700" dirty="0"/>
              <a:t>	Assessment Council (AAC) established with a FT faculty member from each Division.</a:t>
            </a:r>
            <a:br>
              <a:rPr lang="en-US" sz="1700" dirty="0"/>
            </a:br>
            <a:r>
              <a:rPr lang="en-US" sz="1700" dirty="0"/>
              <a:t>*November 2016 Coordinator for CTE hired (Gonzalez).</a:t>
            </a:r>
            <a:br>
              <a:rPr lang="en-US" sz="1700" dirty="0"/>
            </a:br>
            <a:r>
              <a:rPr lang="en-US" sz="1700" dirty="0"/>
              <a:t>*December 2016 FT Faculty informed of the use of LMS for data collection and create a form to submit Outcomes or</a:t>
            </a:r>
            <a:br>
              <a:rPr lang="en-US" sz="1700" dirty="0"/>
            </a:br>
            <a:r>
              <a:rPr lang="en-US" sz="1700" dirty="0"/>
              <a:t>	Outcomes &amp; Competencies.</a:t>
            </a:r>
            <a:br>
              <a:rPr lang="en-US" sz="1700" dirty="0"/>
            </a:br>
            <a:r>
              <a:rPr lang="en-US" sz="1700" dirty="0"/>
              <a:t>*January-March 2017 FT Faculty Trained (in-person/video) using LMS to “align” course Outcomes.</a:t>
            </a:r>
            <a:br>
              <a:rPr lang="en-US" sz="1700" dirty="0"/>
            </a:br>
            <a:r>
              <a:rPr lang="en-US" sz="1700" dirty="0"/>
              <a:t>*January 2017 Faculty Assistant Director for the CTE hired (Grady)</a:t>
            </a:r>
            <a:br>
              <a:rPr lang="en-US" sz="1700" dirty="0"/>
            </a:br>
            <a:r>
              <a:rPr lang="en-US" sz="1700" dirty="0"/>
              <a:t>*February 2017 construction begins on “outer” CTE.</a:t>
            </a:r>
            <a:br>
              <a:rPr lang="en-US" sz="1700" dirty="0"/>
            </a:br>
            <a:r>
              <a:rPr lang="en-US" sz="1700" dirty="0"/>
              <a:t>*April 2017 FT Faculty trained on running course reports and reviewing course level data for each student and in </a:t>
            </a:r>
            <a:br>
              <a:rPr lang="en-US" sz="1700" dirty="0"/>
            </a:br>
            <a:r>
              <a:rPr lang="en-US" sz="1700" dirty="0"/>
              <a:t>	aggregate. Submit a form that asks them to review results and determine strengths/weaknesses of process.</a:t>
            </a:r>
          </a:p>
          <a:p>
            <a:pPr marL="0" marR="0" lvl="0" indent="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1700" dirty="0"/>
              <a:t>Other contributing factors to “revamp”: Gen Ed Curriculum Review and recommendation for a Core Curriculum Council and plan to revamp the General Education Outcomes and General Education Assessment.</a:t>
            </a:r>
          </a:p>
          <a:p>
            <a:pPr marL="91440" marR="0" lvl="0" indent="-9144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97368"/>
              <a:buFont typeface="Calibri"/>
              <a:buNone/>
            </a:pPr>
            <a:endParaRPr sz="185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4" name="Shape 2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42582" y="114804"/>
            <a:ext cx="4635000" cy="87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Center for Teaching Excellence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284772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4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Mission</a:t>
            </a:r>
            <a:r>
              <a:rPr lang="en-US"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To foster academic discourse specific to the craft of teaching while leveraging technology, academic assessment, and professional learning to enhance pedagogy and student learning. </a:t>
            </a: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Founded AY 2016-2017</a:t>
            </a:r>
          </a:p>
        </p:txBody>
      </p:sp>
      <p:pic>
        <p:nvPicPr>
          <p:cNvPr id="110" name="Shape 1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5033" y="126520"/>
            <a:ext cx="4635081" cy="8798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Center for Teaching Excellence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284772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26578"/>
              <a:buFont typeface="Calibri"/>
              <a:buChar char=" "/>
            </a:pPr>
            <a:r>
              <a:rPr lang="en-US" sz="18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3 </a:t>
            </a:r>
            <a:r>
              <a:rPr lang="en-US" sz="240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Pillars of the Center the will </a:t>
            </a:r>
            <a:r>
              <a:rPr lang="en-US" sz="2405" b="0" i="1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drive</a:t>
            </a:r>
            <a:r>
              <a:rPr lang="en-US" sz="240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service: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208"/>
              <a:buFont typeface="Calibri"/>
              <a:buAutoNum type="arabicPeriod"/>
            </a:pPr>
            <a:r>
              <a:rPr lang="en-US" sz="240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Craft and Practice of Teaching</a:t>
            </a:r>
          </a:p>
          <a:p>
            <a:pPr marL="292608" marR="0" lvl="1" indent="-50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lang="en-US" sz="240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	*Blue Devil Faculty Academy (New; Mid-Career; Late-Career; Adjunct)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100208"/>
              <a:buFont typeface="Calibri"/>
              <a:buAutoNum type="arabicPeriod"/>
            </a:pPr>
            <a:r>
              <a:rPr lang="en-US" sz="240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Academic Assessment</a:t>
            </a:r>
          </a:p>
          <a:p>
            <a:pPr marL="292608" marR="0" lvl="1" indent="-50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lang="en-US" sz="240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	*Creating a culture of assessment. Establishing an AAC that is faculty-led</a:t>
            </a:r>
          </a:p>
          <a:p>
            <a:pPr marL="292608" marR="0" lvl="1" indent="-508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lang="en-US" sz="240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	*Using LMS (Blackboard) for course level assessment.</a:t>
            </a:r>
            <a:br>
              <a:rPr lang="en-US" sz="240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	*Coming soon…General Education Assessment and other Institutional Outcomes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100208"/>
              <a:buFont typeface="Calibri"/>
              <a:buAutoNum type="arabicPeriod"/>
            </a:pPr>
            <a:r>
              <a:rPr lang="en-US" sz="240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Academic Discourse</a:t>
            </a:r>
            <a:br>
              <a:rPr lang="en-US" sz="240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	*</a:t>
            </a:r>
            <a:r>
              <a:rPr lang="en-US" sz="2405" b="0" i="1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Academic Symposiums</a:t>
            </a:r>
            <a:r>
              <a:rPr lang="en-US" sz="240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5" b="0" i="1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Critical Issues </a:t>
            </a:r>
            <a:r>
              <a:rPr lang="en-US" sz="240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Panels, Common Read Project</a:t>
            </a:r>
          </a:p>
        </p:txBody>
      </p:sp>
      <p:pic>
        <p:nvPicPr>
          <p:cNvPr id="117" name="Shape 1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5033" y="126520"/>
            <a:ext cx="4635081" cy="8798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1097279" y="1058123"/>
            <a:ext cx="10058399" cy="679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32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Academic Assessment: “Branding”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KCKCC History of Cardiac Assessment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Changing the mindset and getting “buy-in.”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endParaRPr sz="20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*Marketing concept of “branding” and trying to convey this to Faculty.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	Goal of Assessment: To </a:t>
            </a:r>
            <a:r>
              <a:rPr lang="en-US" sz="2400" b="1" i="0" u="sng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inform</a:t>
            </a:r>
            <a:r>
              <a:rPr lang="en-US" sz="24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curriculum, teaching, and learning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endParaRPr sz="20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2" name="Shape 17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42582" y="178229"/>
            <a:ext cx="4635081" cy="8798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1097279" y="1058123"/>
            <a:ext cx="10058399" cy="679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3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Academic Integrity and Assessment at KCKCC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2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KCKCC Institutional Assessment and the Center for Teaching Excellence: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2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KCKCC Academic Integrity Structure</a:t>
            </a:r>
          </a:p>
          <a:p>
            <a:pPr marL="566928" marR="0" lvl="2" indent="-18592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4-legged stool: </a:t>
            </a:r>
          </a:p>
          <a:p>
            <a:pPr marL="749808" marR="0" lvl="3" indent="-191008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Academic Policies Committee; </a:t>
            </a:r>
          </a:p>
          <a:p>
            <a:pPr marL="749808" marR="0" lvl="3" indent="-191008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Core Curriculum Council; </a:t>
            </a:r>
          </a:p>
          <a:p>
            <a:pPr marL="749808" marR="0" lvl="3" indent="-191008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Academic Assessment Council; </a:t>
            </a:r>
          </a:p>
          <a:p>
            <a:pPr marL="749808" marR="0" lvl="3" indent="-191008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Program Review Committee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2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Transparency in Assessment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endParaRPr sz="20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9" name="Shape 1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42582" y="178229"/>
            <a:ext cx="4635081" cy="8798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400" cy="1450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Pillar 1: Craft of Teaching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400" cy="4023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0" rtl="0">
              <a:lnSpc>
                <a:spcPct val="115000"/>
              </a:lnSpc>
              <a:spcBef>
                <a:spcPts val="0"/>
              </a:spcBef>
              <a:buSzPct val="129999"/>
              <a:buFont typeface="Noto Sans Symbols"/>
            </a:pPr>
            <a:r>
              <a:rPr lang="en-US" b="1">
                <a:solidFill>
                  <a:srgbClr val="3F3F3F"/>
                </a:solidFill>
              </a:rPr>
              <a:t>Scholarship of Teaching and Learning (SOTL)</a:t>
            </a:r>
          </a:p>
          <a:p>
            <a:pPr lvl="4" rtl="0">
              <a:spcBef>
                <a:spcPts val="0"/>
              </a:spcBef>
              <a:spcAft>
                <a:spcPts val="0"/>
              </a:spcAft>
              <a:buSzPct val="129999"/>
            </a:pPr>
            <a:r>
              <a:rPr lang="en-US" sz="2000">
                <a:solidFill>
                  <a:srgbClr val="3F3F3F"/>
                </a:solidFill>
              </a:rPr>
              <a:t>What learning goal was achieved as a result of a pedagogical change or practice that allowed the change to occur. (Schwartz &amp; Haynie, 2013)</a:t>
            </a:r>
          </a:p>
          <a:p>
            <a:pPr marL="182880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3F3F3F"/>
              </a:solidFill>
            </a:endParaRPr>
          </a:p>
          <a:p>
            <a:pPr lvl="4" rtl="0">
              <a:lnSpc>
                <a:spcPct val="115000"/>
              </a:lnSpc>
              <a:spcBef>
                <a:spcPts val="1200"/>
              </a:spcBef>
              <a:spcAft>
                <a:spcPts val="200"/>
              </a:spcAft>
              <a:buClr>
                <a:srgbClr val="3F3F3F"/>
              </a:buClr>
              <a:buSzPct val="100000"/>
            </a:pPr>
            <a:r>
              <a:rPr lang="en-US" sz="2000">
                <a:solidFill>
                  <a:srgbClr val="3F3F3F"/>
                </a:solidFill>
              </a:rPr>
              <a:t>A shift toward learning can lead to useful assessment measures for determining the impact of change in teaching (Hutchings, Huber, &amp; Ciccone, 2011)</a:t>
            </a:r>
          </a:p>
          <a:p>
            <a:pPr marL="1828800" lvl="0" indent="0" rtl="0">
              <a:lnSpc>
                <a:spcPct val="115000"/>
              </a:lnSpc>
              <a:spcBef>
                <a:spcPts val="1200"/>
              </a:spcBef>
              <a:spcAft>
                <a:spcPts val="200"/>
              </a:spcAft>
              <a:buNone/>
            </a:pPr>
            <a:endParaRPr sz="2000">
              <a:solidFill>
                <a:srgbClr val="3F3F3F"/>
              </a:solidFill>
            </a:endParaRPr>
          </a:p>
          <a:p>
            <a:pPr lvl="4" rtl="0">
              <a:lnSpc>
                <a:spcPct val="115000"/>
              </a:lnSpc>
              <a:spcBef>
                <a:spcPts val="1200"/>
              </a:spcBef>
              <a:spcAft>
                <a:spcPts val="200"/>
              </a:spcAft>
              <a:buClr>
                <a:srgbClr val="3F3F3F"/>
              </a:buClr>
              <a:buSzPct val="100000"/>
            </a:pPr>
            <a:r>
              <a:rPr lang="en-US" sz="2000">
                <a:solidFill>
                  <a:srgbClr val="3F3F3F"/>
                </a:solidFill>
              </a:rPr>
              <a:t>Promoting SOTL, the use of evidence to demonstrate and evaluate student learning, dovetails the increased focus on assessment. (Schwartz &amp; Haynie, 2013)</a:t>
            </a:r>
          </a:p>
        </p:txBody>
      </p:sp>
      <p:pic>
        <p:nvPicPr>
          <p:cNvPr id="186" name="Shape 18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42582" y="103779"/>
            <a:ext cx="4635000" cy="87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1097279" y="1058123"/>
            <a:ext cx="10058399" cy="679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Pillar 2: Academic Assessment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22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KCKCC Assessment and the Center for Teaching Excellence</a:t>
            </a:r>
          </a:p>
          <a:p>
            <a:pPr marL="384048" marR="0" lvl="1" indent="-193548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2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Course level assessment (phase 1)</a:t>
            </a:r>
          </a:p>
          <a:p>
            <a:pPr marL="566928" marR="0" lvl="2" indent="-185928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2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Academic Assessment Council (AAC)--newly established in Fall 2016</a:t>
            </a:r>
          </a:p>
          <a:p>
            <a:pPr marL="384048" marR="0" lvl="1" indent="-193548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2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Program level assessment (on-going, particularly in accredited programs)</a:t>
            </a:r>
          </a:p>
          <a:p>
            <a:pPr marL="384048" marR="0" lvl="1" indent="-193548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2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Institutional assessment (phase 2)</a:t>
            </a:r>
          </a:p>
          <a:p>
            <a:pPr marL="566928" marR="0" lvl="2" indent="-185928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2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General Education</a:t>
            </a:r>
          </a:p>
          <a:p>
            <a:pPr marL="749808" marR="0" lvl="3" indent="-191008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2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2 year General Education Review 2015-2017</a:t>
            </a:r>
          </a:p>
          <a:p>
            <a:pPr marL="749808" marR="0" lvl="3" indent="-191008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2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Recommendation to develop a Core Curriculum Council (CCC). Beginning in Fall 2017</a:t>
            </a:r>
          </a:p>
          <a:p>
            <a:pPr marL="749808" marR="0" lvl="3" indent="-191008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2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CCC will determine method of General Education Assessment</a:t>
            </a:r>
          </a:p>
          <a:p>
            <a:pPr marL="749808" marR="0" lvl="3" indent="-191008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2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New requirement: Gen Ed courses must meet 3 of 6 Gen Ed Outcomes to be accepted into core. Reviewed by CCC</a:t>
            </a:r>
          </a:p>
          <a:p>
            <a:pPr marL="91440" marR="0" lvl="0" indent="-9144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endParaRPr sz="20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42582" y="178229"/>
            <a:ext cx="4635081" cy="8798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Blackboard and Course Assessment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1097279" y="1737358"/>
            <a:ext cx="10058400" cy="43413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Using the Blackboard Course Outcomes Assessment Module. Replaced Student Competency Index of years past.</a:t>
            </a:r>
          </a:p>
          <a:p>
            <a:pPr marL="91440" marR="0" lvl="0" indent="-9144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Starting with FT faculty this semester. In AY 2017-2018 will begin training adjunct faculty.</a:t>
            </a:r>
          </a:p>
          <a:p>
            <a:pPr marL="91440" marR="0" lvl="0" indent="-9144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Department selected to use either Outcomes OR Outcomes &amp; Competencies</a:t>
            </a:r>
          </a:p>
          <a:p>
            <a:pPr marL="384048" marR="0" lvl="1" indent="-193548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KBOR aligned courses, Outcomes </a:t>
            </a:r>
            <a:r>
              <a:rPr lang="en-US" sz="1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cannot </a:t>
            </a:r>
            <a:r>
              <a:rPr lang="en-US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be changed/modified</a:t>
            </a:r>
          </a:p>
          <a:p>
            <a:pPr marL="384048" marR="0" lvl="1" indent="-193548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Courses </a:t>
            </a:r>
            <a:r>
              <a:rPr lang="en-US" sz="1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en-US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KBOR aligned can be changed/modified. </a:t>
            </a:r>
          </a:p>
          <a:p>
            <a:pPr marL="384048" marR="0" lvl="1" indent="-193548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Spurred Departmental conversations about outcomes</a:t>
            </a:r>
          </a:p>
          <a:p>
            <a:pPr marL="91440" marR="0" lvl="0" indent="-9144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New data collection method Requires the use of the Grade Center in Blackboard</a:t>
            </a:r>
          </a:p>
          <a:p>
            <a:pPr marL="91440" marR="0" lvl="0" indent="-9144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“View and Add Alignments” to denote Outcomes to every assignment, test, etc.</a:t>
            </a:r>
          </a:p>
          <a:p>
            <a:pPr marL="91440" marR="0" lvl="0" indent="-9144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Once Alignments have been added, copy from semester to semester.</a:t>
            </a:r>
          </a:p>
          <a:p>
            <a:pPr marL="91440" marR="0" lvl="0" indent="-9144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❖"/>
            </a:pPr>
            <a:r>
              <a:rPr lang="en-US"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Institutional Reports/data provided to Coordinator for “closing the loop” conversations</a:t>
            </a:r>
          </a:p>
          <a:p>
            <a:pPr marL="91440" marR="0" lvl="0" indent="-9144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endParaRPr sz="20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" marR="0" lvl="0" indent="-9144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endParaRPr sz="20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0" name="Shape 2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42582" y="178229"/>
            <a:ext cx="4635081" cy="8798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Reports in Blackboard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7368"/>
              <a:buFont typeface="Calibri"/>
              <a:buChar char=" "/>
            </a:pPr>
            <a:r>
              <a:rPr lang="en-US" sz="18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Instructor Reports: See KCKCC Center for </a:t>
            </a:r>
            <a:r>
              <a:rPr lang="en-US" sz="1850"/>
              <a:t>Teaching </a:t>
            </a:r>
            <a:r>
              <a:rPr lang="en-US" sz="18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Excellence YouTube videos.  You can Google us! </a:t>
            </a:r>
          </a:p>
          <a:p>
            <a:pPr marL="91440" marR="0" lvl="0" indent="-9144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97368"/>
              <a:buFont typeface="Calibri"/>
              <a:buChar char=" "/>
            </a:pPr>
            <a:r>
              <a:rPr lang="en-US" sz="18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Not a commercial for BB. But, the goal was to provide faculty with the tools to assess their own students and easily access their OWN data…leading to building the </a:t>
            </a:r>
            <a:r>
              <a:rPr lang="en-US" sz="185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culture of assessment </a:t>
            </a:r>
            <a:r>
              <a:rPr lang="en-US" sz="18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on campus.</a:t>
            </a:r>
          </a:p>
          <a:p>
            <a:pPr marL="457200" marR="0" lvl="0" indent="-45720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97368"/>
              <a:buFont typeface="Calibri"/>
              <a:buAutoNum type="arabicPeriod"/>
            </a:pPr>
            <a:r>
              <a:rPr lang="en-US" sz="18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Course Coverage Report </a:t>
            </a:r>
            <a:br>
              <a:rPr lang="en-US" sz="18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Provide a report to see if all the Outcomes have been “aligned” to an assignment, test score, activity, etc.</a:t>
            </a:r>
            <a:br>
              <a:rPr lang="en-US" sz="18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Note: Do NOT have to test using BB. Just post a score for the Test grade in the Grade Center.</a:t>
            </a:r>
          </a:p>
          <a:p>
            <a:pPr marL="457200" marR="0" lvl="0" indent="-45720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97368"/>
              <a:buFont typeface="Calibri"/>
              <a:buAutoNum type="arabicPeriod"/>
            </a:pPr>
            <a:r>
              <a:rPr lang="en-US" sz="18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Course Performance Report </a:t>
            </a:r>
            <a:br>
              <a:rPr lang="en-US" sz="18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Provides information on how the </a:t>
            </a:r>
            <a:r>
              <a:rPr lang="en-US" sz="1850" b="0" i="1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entire</a:t>
            </a:r>
            <a:r>
              <a:rPr lang="en-US" sz="18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class is performing on the Outcomes based on the “alignments” added to items in the Grade Center.</a:t>
            </a:r>
          </a:p>
          <a:p>
            <a:pPr marL="457200" marR="0" lvl="0" indent="-45720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97368"/>
              <a:buFont typeface="Calibri"/>
              <a:buAutoNum type="arabicPeriod"/>
            </a:pPr>
            <a:r>
              <a:rPr lang="en-US" sz="18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Goal Performance Report</a:t>
            </a:r>
            <a:br>
              <a:rPr lang="en-US" sz="18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Report for each </a:t>
            </a:r>
            <a:r>
              <a:rPr lang="en-US" sz="1850" b="0" i="1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individual</a:t>
            </a:r>
            <a:r>
              <a:rPr lang="en-US" sz="18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student performance on Outcomes for the course.</a:t>
            </a:r>
            <a:br>
              <a:rPr lang="en-US" sz="18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Each student can also access their own Goal Performance report. Can help them to study, etc.</a:t>
            </a:r>
          </a:p>
          <a:p>
            <a:pPr marL="91440" marR="0" lvl="0" indent="-9144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97368"/>
              <a:buFont typeface="Calibri"/>
              <a:buNone/>
            </a:pPr>
            <a:endParaRPr sz="185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7" name="Shape 20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42582" y="178229"/>
            <a:ext cx="4635081" cy="8798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Warm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657</Words>
  <Application>Microsoft Office PowerPoint</Application>
  <PresentationFormat>Widescreen</PresentationFormat>
  <Paragraphs>84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Bitter</vt:lpstr>
      <vt:lpstr>Calibri</vt:lpstr>
      <vt:lpstr>Noto Sans Symbols</vt:lpstr>
      <vt:lpstr>Retrospect</vt:lpstr>
      <vt:lpstr>PowerPoint Presentation</vt:lpstr>
      <vt:lpstr>The Center for Teaching Excellence</vt:lpstr>
      <vt:lpstr>The Center for Teaching Excellence</vt:lpstr>
      <vt:lpstr>Academic Assessment: “Branding”</vt:lpstr>
      <vt:lpstr>Academic Integrity and Assessment at KCKCC</vt:lpstr>
      <vt:lpstr>Pillar 1: Craft of Teaching</vt:lpstr>
      <vt:lpstr>Pillar 2: Academic Assessment</vt:lpstr>
      <vt:lpstr>Blackboard and Course Assessment</vt:lpstr>
      <vt:lpstr>Reports in Blackboard</vt:lpstr>
      <vt:lpstr>What percentage of FT Faculty do you believe completed the Assessment Revamp?</vt:lpstr>
      <vt:lpstr>The CTE In Numbers</vt:lpstr>
      <vt:lpstr>The CTE In Numbers</vt:lpstr>
      <vt:lpstr>The CTE In Numbers</vt:lpstr>
      <vt:lpstr>The CTE In Numbers (since Nov. 1, 2016)</vt:lpstr>
      <vt:lpstr>Timeline for Assessment Revamp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 Gonzalez</dc:creator>
  <cp:lastModifiedBy>Jelena Ozegovic</cp:lastModifiedBy>
  <cp:revision>6</cp:revision>
  <dcterms:modified xsi:type="dcterms:W3CDTF">2017-05-08T16:43:27Z</dcterms:modified>
</cp:coreProperties>
</file>