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5" r:id="rId2"/>
  </p:sldMasterIdLst>
  <p:notesMasterIdLst>
    <p:notesMasterId r:id="rId17"/>
  </p:notesMasterIdLst>
  <p:handoutMasterIdLst>
    <p:handoutMasterId r:id="rId18"/>
  </p:handoutMasterIdLst>
  <p:sldIdLst>
    <p:sldId id="256" r:id="rId3"/>
    <p:sldId id="284" r:id="rId4"/>
    <p:sldId id="275" r:id="rId5"/>
    <p:sldId id="262" r:id="rId6"/>
    <p:sldId id="287" r:id="rId7"/>
    <p:sldId id="290" r:id="rId8"/>
    <p:sldId id="276" r:id="rId9"/>
    <p:sldId id="294" r:id="rId10"/>
    <p:sldId id="289" r:id="rId11"/>
    <p:sldId id="291" r:id="rId12"/>
    <p:sldId id="292" r:id="rId13"/>
    <p:sldId id="288" r:id="rId14"/>
    <p:sldId id="293" r:id="rId15"/>
    <p:sldId id="286" r:id="rId1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ederick Burrack" initials="F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651" autoAdjust="0"/>
  </p:normalViewPr>
  <p:slideViewPr>
    <p:cSldViewPr snapToGrid="0" snapToObjects="1">
      <p:cViewPr varScale="1">
        <p:scale>
          <a:sx n="99" d="100"/>
          <a:sy n="99" d="100"/>
        </p:scale>
        <p:origin x="99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325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05BD96-FE64-4827-BB41-AF9503403320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3E0FCC62-9AF6-4638-BE7E-F0DE5939457C}">
      <dgm:prSet phldrT="[Text]"/>
      <dgm:spPr/>
      <dgm:t>
        <a:bodyPr/>
        <a:lstStyle/>
        <a:p>
          <a:r>
            <a:rPr lang="en-US" dirty="0" smtClean="0"/>
            <a:t>Program Outcome #1</a:t>
          </a:r>
          <a:endParaRPr lang="en-US" dirty="0"/>
        </a:p>
      </dgm:t>
    </dgm:pt>
    <dgm:pt modelId="{3A11628E-BEC4-47C7-9382-C4FD8F017E0B}" type="parTrans" cxnId="{FE0ABB6E-4674-425E-B6A1-68BC1EA6A88B}">
      <dgm:prSet/>
      <dgm:spPr/>
      <dgm:t>
        <a:bodyPr/>
        <a:lstStyle/>
        <a:p>
          <a:endParaRPr lang="en-US"/>
        </a:p>
      </dgm:t>
    </dgm:pt>
    <dgm:pt modelId="{11518E4C-11A0-4D78-81E5-45C63CBE8D58}" type="sibTrans" cxnId="{FE0ABB6E-4674-425E-B6A1-68BC1EA6A88B}">
      <dgm:prSet/>
      <dgm:spPr/>
      <dgm:t>
        <a:bodyPr/>
        <a:lstStyle/>
        <a:p>
          <a:endParaRPr lang="en-US"/>
        </a:p>
      </dgm:t>
    </dgm:pt>
    <dgm:pt modelId="{CF5D743B-0779-4466-A193-678B7C1AEC64}">
      <dgm:prSet phldrT="[Text]"/>
      <dgm:spPr/>
      <dgm:t>
        <a:bodyPr/>
        <a:lstStyle/>
        <a:p>
          <a:r>
            <a:rPr lang="en-US" dirty="0" smtClean="0"/>
            <a:t>Program Outcome #2</a:t>
          </a:r>
          <a:endParaRPr lang="en-US" dirty="0"/>
        </a:p>
      </dgm:t>
    </dgm:pt>
    <dgm:pt modelId="{864AF5AD-6044-4774-BC00-EC003EDEDA23}" type="parTrans" cxnId="{E1AA24F1-5E62-4EEA-8847-EAD06FA9F128}">
      <dgm:prSet/>
      <dgm:spPr/>
      <dgm:t>
        <a:bodyPr/>
        <a:lstStyle/>
        <a:p>
          <a:endParaRPr lang="en-US"/>
        </a:p>
      </dgm:t>
    </dgm:pt>
    <dgm:pt modelId="{BBEEAB28-FD04-47B7-989D-D4A96DCBB2B9}" type="sibTrans" cxnId="{E1AA24F1-5E62-4EEA-8847-EAD06FA9F128}">
      <dgm:prSet/>
      <dgm:spPr/>
      <dgm:t>
        <a:bodyPr/>
        <a:lstStyle/>
        <a:p>
          <a:endParaRPr lang="en-US"/>
        </a:p>
      </dgm:t>
    </dgm:pt>
    <dgm:pt modelId="{782E0EA6-5EA7-4FBC-A7B9-C76FCC10D73C}">
      <dgm:prSet phldrT="[Text]"/>
      <dgm:spPr/>
      <dgm:t>
        <a:bodyPr/>
        <a:lstStyle/>
        <a:p>
          <a:r>
            <a:rPr lang="en-US" dirty="0" smtClean="0"/>
            <a:t>Program Outcome #3</a:t>
          </a:r>
          <a:endParaRPr lang="en-US" dirty="0"/>
        </a:p>
      </dgm:t>
    </dgm:pt>
    <dgm:pt modelId="{21127E28-8660-4F0E-B2F8-C0829323BFA2}" type="parTrans" cxnId="{84D77207-865F-4E87-8961-3E7B51EFB257}">
      <dgm:prSet/>
      <dgm:spPr/>
      <dgm:t>
        <a:bodyPr/>
        <a:lstStyle/>
        <a:p>
          <a:endParaRPr lang="en-US"/>
        </a:p>
      </dgm:t>
    </dgm:pt>
    <dgm:pt modelId="{F9FC03BF-D457-4EF2-8A71-C7D747C6C2AB}" type="sibTrans" cxnId="{84D77207-865F-4E87-8961-3E7B51EFB257}">
      <dgm:prSet/>
      <dgm:spPr/>
      <dgm:t>
        <a:bodyPr/>
        <a:lstStyle/>
        <a:p>
          <a:endParaRPr lang="en-US"/>
        </a:p>
      </dgm:t>
    </dgm:pt>
    <dgm:pt modelId="{A9DB1792-98F3-41E7-A665-AE343EF79A18}" type="pres">
      <dgm:prSet presAssocID="{5105BD96-FE64-4827-BB41-AF9503403320}" presName="Name0" presStyleCnt="0">
        <dgm:presLayoutVars>
          <dgm:dir/>
          <dgm:resizeHandles val="exact"/>
        </dgm:presLayoutVars>
      </dgm:prSet>
      <dgm:spPr/>
    </dgm:pt>
    <dgm:pt modelId="{1969DEC5-E7C2-4B0E-B1B1-4FCB2345C550}" type="pres">
      <dgm:prSet presAssocID="{5105BD96-FE64-4827-BB41-AF9503403320}" presName="bkgdShp" presStyleLbl="alignAccFollowNode1" presStyleIdx="0" presStyleCnt="1" custLinFactNeighborX="7494" custLinFactNeighborY="-76830"/>
      <dgm:spPr/>
    </dgm:pt>
    <dgm:pt modelId="{FEE4DD06-3BD7-40C3-AA31-331F4DE62FA0}" type="pres">
      <dgm:prSet presAssocID="{5105BD96-FE64-4827-BB41-AF9503403320}" presName="linComp" presStyleCnt="0"/>
      <dgm:spPr/>
    </dgm:pt>
    <dgm:pt modelId="{D47C76CC-FD41-49DB-ABD9-BF1FFA97FA78}" type="pres">
      <dgm:prSet presAssocID="{3E0FCC62-9AF6-4638-BE7E-F0DE5939457C}" presName="compNode" presStyleCnt="0"/>
      <dgm:spPr/>
    </dgm:pt>
    <dgm:pt modelId="{B8E8E25E-15E7-4344-AC33-6F22235B3D17}" type="pres">
      <dgm:prSet presAssocID="{3E0FCC62-9AF6-4638-BE7E-F0DE5939457C}" presName="node" presStyleLbl="node1" presStyleIdx="0" presStyleCnt="3" custScaleY="578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7E2539-ADCB-4BBE-9A5B-38F745910B8D}" type="pres">
      <dgm:prSet presAssocID="{3E0FCC62-9AF6-4638-BE7E-F0DE5939457C}" presName="invisiNode" presStyleLbl="node1" presStyleIdx="0" presStyleCnt="3"/>
      <dgm:spPr/>
    </dgm:pt>
    <dgm:pt modelId="{E58526A7-3750-475C-AA84-13AB2E856B71}" type="pres">
      <dgm:prSet presAssocID="{3E0FCC62-9AF6-4638-BE7E-F0DE5939457C}" presName="imagNode" presStyleLbl="fgImgPlace1" presStyleIdx="0" presStyleCnt="3" custScaleY="173550" custLinFactNeighborX="454" custLinFactNeighborY="-4461"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64" t="3334" r="-1064" b="3334"/>
          </a:stretch>
        </a:blipFill>
      </dgm:spPr>
    </dgm:pt>
    <dgm:pt modelId="{3B9913E8-5898-44DB-B4C0-A72554DF8579}" type="pres">
      <dgm:prSet presAssocID="{11518E4C-11A0-4D78-81E5-45C63CBE8D5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4B05DF7-9700-45B0-A889-94F54C94F166}" type="pres">
      <dgm:prSet presAssocID="{CF5D743B-0779-4466-A193-678B7C1AEC64}" presName="compNode" presStyleCnt="0"/>
      <dgm:spPr/>
    </dgm:pt>
    <dgm:pt modelId="{11CA1A96-8902-4C5C-9522-06A3B9935933}" type="pres">
      <dgm:prSet presAssocID="{CF5D743B-0779-4466-A193-678B7C1AEC64}" presName="node" presStyleLbl="node1" presStyleIdx="1" presStyleCnt="3" custScaleY="563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FD79E6-92D0-4109-ABAD-3D4784ACF18E}" type="pres">
      <dgm:prSet presAssocID="{CF5D743B-0779-4466-A193-678B7C1AEC64}" presName="invisiNode" presStyleLbl="node1" presStyleIdx="1" presStyleCnt="3"/>
      <dgm:spPr/>
    </dgm:pt>
    <dgm:pt modelId="{14E0374E-8F48-4DD1-93A3-E4F5FE80C203}" type="pres">
      <dgm:prSet presAssocID="{CF5D743B-0779-4466-A193-678B7C1AEC64}" presName="imagNode" presStyleLbl="fgImgPlace1" presStyleIdx="1" presStyleCnt="3" custScaleY="168583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9BDB6CBD-B458-4C9D-9B90-AE649C4F478A}" type="pres">
      <dgm:prSet presAssocID="{BBEEAB28-FD04-47B7-989D-D4A96DCBB2B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6F30CF6-D625-4ACD-B73A-3705AA5EC311}" type="pres">
      <dgm:prSet presAssocID="{782E0EA6-5EA7-4FBC-A7B9-C76FCC10D73C}" presName="compNode" presStyleCnt="0"/>
      <dgm:spPr/>
    </dgm:pt>
    <dgm:pt modelId="{BE1704AD-F40D-4D9B-8264-23BBE99597FE}" type="pres">
      <dgm:prSet presAssocID="{782E0EA6-5EA7-4FBC-A7B9-C76FCC10D73C}" presName="node" presStyleLbl="node1" presStyleIdx="2" presStyleCnt="3" custScaleY="532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C04C32-F705-43D2-9297-F4A75048C954}" type="pres">
      <dgm:prSet presAssocID="{782E0EA6-5EA7-4FBC-A7B9-C76FCC10D73C}" presName="invisiNode" presStyleLbl="node1" presStyleIdx="2" presStyleCnt="3"/>
      <dgm:spPr/>
    </dgm:pt>
    <dgm:pt modelId="{41412E9C-E688-4F8F-8638-2F75D43CDF36}" type="pres">
      <dgm:prSet presAssocID="{782E0EA6-5EA7-4FBC-A7B9-C76FCC10D73C}" presName="imagNode" presStyleLbl="fgImgPlace1" presStyleIdx="2" presStyleCnt="3" custScaleY="165997"/>
      <dgm:spPr>
        <a:blipFill dpi="0"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277" t="-14761" r="-11277" b="-14761"/>
          </a:stretch>
        </a:blipFill>
      </dgm:spPr>
    </dgm:pt>
  </dgm:ptLst>
  <dgm:cxnLst>
    <dgm:cxn modelId="{435E7E74-A0CF-D745-B6DE-3DB8F480C444}" type="presOf" srcId="{782E0EA6-5EA7-4FBC-A7B9-C76FCC10D73C}" destId="{BE1704AD-F40D-4D9B-8264-23BBE99597FE}" srcOrd="0" destOrd="0" presId="urn:microsoft.com/office/officeart/2005/8/layout/pList2"/>
    <dgm:cxn modelId="{1CF37D43-4315-D14A-B3CB-E87E1C1BB346}" type="presOf" srcId="{11518E4C-11A0-4D78-81E5-45C63CBE8D58}" destId="{3B9913E8-5898-44DB-B4C0-A72554DF8579}" srcOrd="0" destOrd="0" presId="urn:microsoft.com/office/officeart/2005/8/layout/pList2"/>
    <dgm:cxn modelId="{66AA8012-A391-3946-ACF5-3A6CAEB7A742}" type="presOf" srcId="{5105BD96-FE64-4827-BB41-AF9503403320}" destId="{A9DB1792-98F3-41E7-A665-AE343EF79A18}" srcOrd="0" destOrd="0" presId="urn:microsoft.com/office/officeart/2005/8/layout/pList2"/>
    <dgm:cxn modelId="{84D77207-865F-4E87-8961-3E7B51EFB257}" srcId="{5105BD96-FE64-4827-BB41-AF9503403320}" destId="{782E0EA6-5EA7-4FBC-A7B9-C76FCC10D73C}" srcOrd="2" destOrd="0" parTransId="{21127E28-8660-4F0E-B2F8-C0829323BFA2}" sibTransId="{F9FC03BF-D457-4EF2-8A71-C7D747C6C2AB}"/>
    <dgm:cxn modelId="{CF4B0E49-D25C-D348-85A2-673345A6DCC6}" type="presOf" srcId="{BBEEAB28-FD04-47B7-989D-D4A96DCBB2B9}" destId="{9BDB6CBD-B458-4C9D-9B90-AE649C4F478A}" srcOrd="0" destOrd="0" presId="urn:microsoft.com/office/officeart/2005/8/layout/pList2"/>
    <dgm:cxn modelId="{FE0ABB6E-4674-425E-B6A1-68BC1EA6A88B}" srcId="{5105BD96-FE64-4827-BB41-AF9503403320}" destId="{3E0FCC62-9AF6-4638-BE7E-F0DE5939457C}" srcOrd="0" destOrd="0" parTransId="{3A11628E-BEC4-47C7-9382-C4FD8F017E0B}" sibTransId="{11518E4C-11A0-4D78-81E5-45C63CBE8D58}"/>
    <dgm:cxn modelId="{19A536C3-1A87-E248-AA8C-38032038B585}" type="presOf" srcId="{3E0FCC62-9AF6-4638-BE7E-F0DE5939457C}" destId="{B8E8E25E-15E7-4344-AC33-6F22235B3D17}" srcOrd="0" destOrd="0" presId="urn:microsoft.com/office/officeart/2005/8/layout/pList2"/>
    <dgm:cxn modelId="{02E53F7A-EE62-CC43-9556-80B584ACA226}" type="presOf" srcId="{CF5D743B-0779-4466-A193-678B7C1AEC64}" destId="{11CA1A96-8902-4C5C-9522-06A3B9935933}" srcOrd="0" destOrd="0" presId="urn:microsoft.com/office/officeart/2005/8/layout/pList2"/>
    <dgm:cxn modelId="{E1AA24F1-5E62-4EEA-8847-EAD06FA9F128}" srcId="{5105BD96-FE64-4827-BB41-AF9503403320}" destId="{CF5D743B-0779-4466-A193-678B7C1AEC64}" srcOrd="1" destOrd="0" parTransId="{864AF5AD-6044-4774-BC00-EC003EDEDA23}" sibTransId="{BBEEAB28-FD04-47B7-989D-D4A96DCBB2B9}"/>
    <dgm:cxn modelId="{D22CC423-7E09-CC47-AF7B-D387ABE221EA}" type="presParOf" srcId="{A9DB1792-98F3-41E7-A665-AE343EF79A18}" destId="{1969DEC5-E7C2-4B0E-B1B1-4FCB2345C550}" srcOrd="0" destOrd="0" presId="urn:microsoft.com/office/officeart/2005/8/layout/pList2"/>
    <dgm:cxn modelId="{59CD4CA9-2F9B-4141-A574-D0D2800C6D64}" type="presParOf" srcId="{A9DB1792-98F3-41E7-A665-AE343EF79A18}" destId="{FEE4DD06-3BD7-40C3-AA31-331F4DE62FA0}" srcOrd="1" destOrd="0" presId="urn:microsoft.com/office/officeart/2005/8/layout/pList2"/>
    <dgm:cxn modelId="{3F9A3A69-E598-494A-AEBF-E71D67DE221F}" type="presParOf" srcId="{FEE4DD06-3BD7-40C3-AA31-331F4DE62FA0}" destId="{D47C76CC-FD41-49DB-ABD9-BF1FFA97FA78}" srcOrd="0" destOrd="0" presId="urn:microsoft.com/office/officeart/2005/8/layout/pList2"/>
    <dgm:cxn modelId="{6828ED6A-BD1C-A348-8EA5-C79A04F1B6C2}" type="presParOf" srcId="{D47C76CC-FD41-49DB-ABD9-BF1FFA97FA78}" destId="{B8E8E25E-15E7-4344-AC33-6F22235B3D17}" srcOrd="0" destOrd="0" presId="urn:microsoft.com/office/officeart/2005/8/layout/pList2"/>
    <dgm:cxn modelId="{EAA717C9-7D56-E24D-9CA3-4E9D23A69813}" type="presParOf" srcId="{D47C76CC-FD41-49DB-ABD9-BF1FFA97FA78}" destId="{D07E2539-ADCB-4BBE-9A5B-38F745910B8D}" srcOrd="1" destOrd="0" presId="urn:microsoft.com/office/officeart/2005/8/layout/pList2"/>
    <dgm:cxn modelId="{F4192A3A-D339-0A4D-8AEE-ACFE0D0AC474}" type="presParOf" srcId="{D47C76CC-FD41-49DB-ABD9-BF1FFA97FA78}" destId="{E58526A7-3750-475C-AA84-13AB2E856B71}" srcOrd="2" destOrd="0" presId="urn:microsoft.com/office/officeart/2005/8/layout/pList2"/>
    <dgm:cxn modelId="{774EEF44-A899-4443-A13C-0FF253926E12}" type="presParOf" srcId="{FEE4DD06-3BD7-40C3-AA31-331F4DE62FA0}" destId="{3B9913E8-5898-44DB-B4C0-A72554DF8579}" srcOrd="1" destOrd="0" presId="urn:microsoft.com/office/officeart/2005/8/layout/pList2"/>
    <dgm:cxn modelId="{0E6F0C7C-27E4-0643-ABC7-579A76F37F0F}" type="presParOf" srcId="{FEE4DD06-3BD7-40C3-AA31-331F4DE62FA0}" destId="{94B05DF7-9700-45B0-A889-94F54C94F166}" srcOrd="2" destOrd="0" presId="urn:microsoft.com/office/officeart/2005/8/layout/pList2"/>
    <dgm:cxn modelId="{4487F265-98CD-CD4A-9D0A-7CEBF0C3098B}" type="presParOf" srcId="{94B05DF7-9700-45B0-A889-94F54C94F166}" destId="{11CA1A96-8902-4C5C-9522-06A3B9935933}" srcOrd="0" destOrd="0" presId="urn:microsoft.com/office/officeart/2005/8/layout/pList2"/>
    <dgm:cxn modelId="{C660B02A-3BCC-2147-A8AD-80248EDFB737}" type="presParOf" srcId="{94B05DF7-9700-45B0-A889-94F54C94F166}" destId="{B7FD79E6-92D0-4109-ABAD-3D4784ACF18E}" srcOrd="1" destOrd="0" presId="urn:microsoft.com/office/officeart/2005/8/layout/pList2"/>
    <dgm:cxn modelId="{E2BF5925-A620-7746-AFE1-F7BE9A7434E9}" type="presParOf" srcId="{94B05DF7-9700-45B0-A889-94F54C94F166}" destId="{14E0374E-8F48-4DD1-93A3-E4F5FE80C203}" srcOrd="2" destOrd="0" presId="urn:microsoft.com/office/officeart/2005/8/layout/pList2"/>
    <dgm:cxn modelId="{37D15644-7A98-5342-88C0-200D55AF4ED2}" type="presParOf" srcId="{FEE4DD06-3BD7-40C3-AA31-331F4DE62FA0}" destId="{9BDB6CBD-B458-4C9D-9B90-AE649C4F478A}" srcOrd="3" destOrd="0" presId="urn:microsoft.com/office/officeart/2005/8/layout/pList2"/>
    <dgm:cxn modelId="{04AA12E5-9C0D-A54E-A710-37D09ED988B0}" type="presParOf" srcId="{FEE4DD06-3BD7-40C3-AA31-331F4DE62FA0}" destId="{A6F30CF6-D625-4ACD-B73A-3705AA5EC311}" srcOrd="4" destOrd="0" presId="urn:microsoft.com/office/officeart/2005/8/layout/pList2"/>
    <dgm:cxn modelId="{4E3A0585-CC2B-674F-AB8D-95782729D2F5}" type="presParOf" srcId="{A6F30CF6-D625-4ACD-B73A-3705AA5EC311}" destId="{BE1704AD-F40D-4D9B-8264-23BBE99597FE}" srcOrd="0" destOrd="0" presId="urn:microsoft.com/office/officeart/2005/8/layout/pList2"/>
    <dgm:cxn modelId="{8E0A5DC5-8F35-BB42-B9CD-A08E4C1FCF8C}" type="presParOf" srcId="{A6F30CF6-D625-4ACD-B73A-3705AA5EC311}" destId="{43C04C32-F705-43D2-9297-F4A75048C954}" srcOrd="1" destOrd="0" presId="urn:microsoft.com/office/officeart/2005/8/layout/pList2"/>
    <dgm:cxn modelId="{46D5846C-49F5-F94A-BF70-0A5B076EAA8B}" type="presParOf" srcId="{A6F30CF6-D625-4ACD-B73A-3705AA5EC311}" destId="{41412E9C-E688-4F8F-8638-2F75D43CDF3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69DEC5-E7C2-4B0E-B1B1-4FCB2345C550}">
      <dsp:nvSpPr>
        <dsp:cNvPr id="0" name=""/>
        <dsp:cNvSpPr/>
      </dsp:nvSpPr>
      <dsp:spPr>
        <a:xfrm>
          <a:off x="0" y="0"/>
          <a:ext cx="5980994" cy="89981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8526A7-3750-475C-AA84-13AB2E856B71}">
      <dsp:nvSpPr>
        <dsp:cNvPr id="0" name=""/>
        <dsp:cNvSpPr/>
      </dsp:nvSpPr>
      <dsp:spPr>
        <a:xfrm>
          <a:off x="187406" y="52556"/>
          <a:ext cx="1756916" cy="1145197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64" t="3334" r="-1064" b="3334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E8E25E-15E7-4344-AC33-6F22235B3D17}">
      <dsp:nvSpPr>
        <dsp:cNvPr id="0" name=""/>
        <dsp:cNvSpPr/>
      </dsp:nvSpPr>
      <dsp:spPr>
        <a:xfrm rot="10800000">
          <a:off x="179429" y="1336515"/>
          <a:ext cx="1756916" cy="63574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Program Outcome #1</a:t>
          </a:r>
          <a:endParaRPr lang="en-US" sz="1300" kern="1200" dirty="0"/>
        </a:p>
      </dsp:txBody>
      <dsp:txXfrm rot="10800000">
        <a:off x="198980" y="1336515"/>
        <a:ext cx="1717814" cy="616196"/>
      </dsp:txXfrm>
    </dsp:sp>
    <dsp:sp modelId="{14E0374E-8F48-4DD1-93A3-E4F5FE80C203}">
      <dsp:nvSpPr>
        <dsp:cNvPr id="0" name=""/>
        <dsp:cNvSpPr/>
      </dsp:nvSpPr>
      <dsp:spPr>
        <a:xfrm>
          <a:off x="2112038" y="94162"/>
          <a:ext cx="1756916" cy="111242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CA1A96-8902-4C5C-9522-06A3B9935933}">
      <dsp:nvSpPr>
        <dsp:cNvPr id="0" name=""/>
        <dsp:cNvSpPr/>
      </dsp:nvSpPr>
      <dsp:spPr>
        <a:xfrm rot="10800000">
          <a:off x="2112038" y="1340248"/>
          <a:ext cx="1756916" cy="61984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Program Outcome #2</a:t>
          </a:r>
          <a:endParaRPr lang="en-US" sz="1300" kern="1200" dirty="0"/>
        </a:p>
      </dsp:txBody>
      <dsp:txXfrm rot="10800000">
        <a:off x="2131100" y="1340248"/>
        <a:ext cx="1718792" cy="600783"/>
      </dsp:txXfrm>
    </dsp:sp>
    <dsp:sp modelId="{41412E9C-E688-4F8F-8638-2F75D43CDF36}">
      <dsp:nvSpPr>
        <dsp:cNvPr id="0" name=""/>
        <dsp:cNvSpPr/>
      </dsp:nvSpPr>
      <dsp:spPr>
        <a:xfrm>
          <a:off x="4044647" y="106960"/>
          <a:ext cx="1756916" cy="1095357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277" t="-14761" r="-11277" b="-14761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1704AD-F40D-4D9B-8264-23BBE99597FE}">
      <dsp:nvSpPr>
        <dsp:cNvPr id="0" name=""/>
        <dsp:cNvSpPr/>
      </dsp:nvSpPr>
      <dsp:spPr>
        <a:xfrm rot="10800000">
          <a:off x="4044647" y="1361576"/>
          <a:ext cx="1756916" cy="58571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Program Outcome #3</a:t>
          </a:r>
          <a:endParaRPr lang="en-US" sz="1300" kern="1200" dirty="0"/>
        </a:p>
      </dsp:txBody>
      <dsp:txXfrm rot="10800000">
        <a:off x="4062660" y="1361576"/>
        <a:ext cx="1720890" cy="5677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80E12-3285-3643-8A9C-AD4FE5928754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A15F2-4935-B74D-9655-E4CBAB7E7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73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0876CCA-6BDB-4963-80A8-94FBD75C2877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048307A-4CDB-4C83-98CE-E0CB25D2D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69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8307A-4CDB-4C83-98CE-E0CB25D2D7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41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8307A-4CDB-4C83-98CE-E0CB25D2D7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685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8307A-4CDB-4C83-98CE-E0CB25D2D7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474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8307A-4CDB-4C83-98CE-E0CB25D2D7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40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8307A-4CDB-4C83-98CE-E0CB25D2D7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46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8307A-4CDB-4C83-98CE-E0CB25D2D7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67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8307A-4CDB-4C83-98CE-E0CB25D2D7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61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69A95-C895-C54D-BDD2-4D981BC964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012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8307A-4CDB-4C83-98CE-E0CB25D2D7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52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8307A-4CDB-4C83-98CE-E0CB25D2D7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81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8307A-4CDB-4C83-98CE-E0CB25D2D7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45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69A95-C895-C54D-BDD2-4D981BC964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521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8307A-4CDB-4C83-98CE-E0CB25D2D7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66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8307A-4CDB-4C83-98CE-E0CB25D2D7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475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EA6D2-19A8-1C49-AAF6-FFCCA19FE489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C1BC-FC06-3747-95B7-C3609944E2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16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EA6D2-19A8-1C49-AAF6-FFCCA19FE489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C1BC-FC06-3747-95B7-C3609944E2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EA6D2-19A8-1C49-AAF6-FFCCA19FE489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C1BC-FC06-3747-95B7-C3609944E2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54DB5-6C62-4F1A-8511-816CC9A560F2}" type="datetimeFigureOut">
              <a:rPr lang="en-US" altLang="en-US"/>
              <a:pPr>
                <a:defRPr/>
              </a:pPr>
              <a:t>5/8/2017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602CF-8C17-4438-BFC2-34B0D853B3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3968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F9280-9CCD-41BB-BD55-2B4EDB687324}" type="datetimeFigureOut">
              <a:rPr lang="en-US" altLang="en-US"/>
              <a:pPr>
                <a:defRPr/>
              </a:pPr>
              <a:t>5/8/2017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5E20B-D493-4CCC-B424-F82B63EE35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490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58B21-F2FF-4137-8448-BAC1C20FDDF2}" type="datetimeFigureOut">
              <a:rPr lang="en-US" altLang="en-US"/>
              <a:pPr>
                <a:defRPr/>
              </a:pPr>
              <a:t>5/8/2017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49957-BE5F-4460-A81F-A91F1248B1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3586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4C1FB-92D9-475D-B996-8B52BE17111E}" type="datetimeFigureOut">
              <a:rPr lang="en-US" altLang="en-US"/>
              <a:pPr>
                <a:defRPr/>
              </a:pPr>
              <a:t>5/8/2017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49481-0BAD-48FE-B228-17F31BE448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4985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60E0A-8095-455F-9DBB-E47B24D5F4E7}" type="datetimeFigureOut">
              <a:rPr lang="en-US" altLang="en-US"/>
              <a:pPr>
                <a:defRPr/>
              </a:pPr>
              <a:t>5/8/2017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29B7E-05F7-4433-910E-3A0A10719E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9975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2A1CB-692C-4C19-9D69-799EB8667CF1}" type="datetimeFigureOut">
              <a:rPr lang="en-US" altLang="en-US"/>
              <a:pPr>
                <a:defRPr/>
              </a:pPr>
              <a:t>5/8/2017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289EE-EC28-4FED-B902-8801D90491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4323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A3B75-8C2D-48E3-BEAB-7D410CBC5686}" type="datetimeFigureOut">
              <a:rPr lang="en-US" altLang="en-US"/>
              <a:pPr>
                <a:defRPr/>
              </a:pPr>
              <a:t>5/8/2017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293C8-CE4A-4028-810A-8D5CAD7F1E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10925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2F843-55DB-45A8-854D-465854275CDF}" type="datetimeFigureOut">
              <a:rPr lang="en-US" altLang="en-US"/>
              <a:pPr>
                <a:defRPr/>
              </a:pPr>
              <a:t>5/8/2017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86419-3DF2-4958-8D19-741EC5B69EC5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rgbClr val="88A4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693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5742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EA6D2-19A8-1C49-AAF6-FFCCA19FE489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C1BC-FC06-3747-95B7-C3609944E2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93E42-86D9-4B8A-8E3B-1B06D22B68C3}" type="datetimeFigureOut">
              <a:rPr lang="en-US" altLang="en-US"/>
              <a:pPr>
                <a:defRPr/>
              </a:pPr>
              <a:t>5/8/2017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7B890-3461-4F57-A744-21070D200D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7884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E195D-4FB4-47D5-85CE-693778FC12A3}" type="datetimeFigureOut">
              <a:rPr lang="en-US" altLang="en-US"/>
              <a:pPr>
                <a:defRPr/>
              </a:pPr>
              <a:t>5/8/2017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1621C-EE7D-440D-9B27-4A8AA2A33A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68356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4D951-71E1-43FA-A109-8BC87BA56FCA}" type="datetimeFigureOut">
              <a:rPr lang="en-US" altLang="en-US"/>
              <a:pPr>
                <a:defRPr/>
              </a:pPr>
              <a:t>5/8/2017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4151D-1741-49FB-B85F-598846ABB7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4375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EA6D2-19A8-1C49-AAF6-FFCCA19FE489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C1BC-FC06-3747-95B7-C3609944E2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9754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EA6D2-19A8-1C49-AAF6-FFCCA19FE489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C1BC-FC06-3747-95B7-C3609944E2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72966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EA6D2-19A8-1C49-AAF6-FFCCA19FE489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C1BC-FC06-3747-95B7-C3609944E2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72966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EA6D2-19A8-1C49-AAF6-FFCCA19FE489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C1BC-FC06-3747-95B7-C3609944E2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EA6D2-19A8-1C49-AAF6-FFCCA19FE489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C1BC-FC06-3747-95B7-C3609944E2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6827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EA6D2-19A8-1C49-AAF6-FFCCA19FE489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C1BC-FC06-3747-95B7-C3609944E2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EA6D2-19A8-1C49-AAF6-FFCCA19FE489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C1BC-FC06-3747-95B7-C3609944E2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A6D2-19A8-1C49-AAF6-FFCCA19FE489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0C1BC-FC06-3747-95B7-C3609944E2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ew template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AEFC91A-347B-4ED6-919E-C07CB65C4FF0}" type="datetimeFigureOut">
              <a:rPr lang="en-US" altLang="en-US"/>
              <a:pPr>
                <a:defRPr/>
              </a:pPr>
              <a:t>5/8/2017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4606663-B6DC-4DD2-B4A9-6CDFD0EC7D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728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609585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Lucida Sans"/>
          <a:ea typeface="MS PGothic" panose="020B0600070205080204" pitchFamily="34" charset="-128"/>
          <a:cs typeface="Lucida Sans"/>
        </a:defRPr>
      </a:lvl1pPr>
      <a:lvl2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Lucida Sans" panose="020B0602030504020204" pitchFamily="34" charset="0"/>
          <a:ea typeface="MS PGothic" panose="020B0600070205080204" pitchFamily="34" charset="-128"/>
          <a:cs typeface="Lucida Sans" panose="020B0602030504020204" pitchFamily="34" charset="0"/>
        </a:defRPr>
      </a:lvl2pPr>
      <a:lvl3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Lucida Sans" panose="020B0602030504020204" pitchFamily="34" charset="0"/>
          <a:ea typeface="MS PGothic" panose="020B0600070205080204" pitchFamily="34" charset="-128"/>
          <a:cs typeface="Lucida Sans" panose="020B0602030504020204" pitchFamily="34" charset="0"/>
        </a:defRPr>
      </a:lvl3pPr>
      <a:lvl4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Lucida Sans" panose="020B0602030504020204" pitchFamily="34" charset="0"/>
          <a:ea typeface="MS PGothic" panose="020B0600070205080204" pitchFamily="34" charset="-128"/>
          <a:cs typeface="Lucida Sans" panose="020B0602030504020204" pitchFamily="34" charset="0"/>
        </a:defRPr>
      </a:lvl4pPr>
      <a:lvl5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Lucida Sans" panose="020B0602030504020204" pitchFamily="34" charset="0"/>
          <a:ea typeface="MS PGothic" panose="020B0600070205080204" pitchFamily="34" charset="-128"/>
          <a:cs typeface="Lucida Sans" panose="020B0602030504020204" pitchFamily="34" charset="0"/>
        </a:defRPr>
      </a:lvl5pPr>
      <a:lvl6pPr marL="609585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219170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828754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438339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Lucida Sans"/>
          <a:ea typeface="MS PGothic" panose="020B0600070205080204" pitchFamily="34" charset="-128"/>
          <a:cs typeface="Lucida Sans"/>
        </a:defRPr>
      </a:lvl1pPr>
      <a:lvl2pPr marL="990575" indent="-380990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Lucida Sans"/>
          <a:ea typeface="MS PGothic" panose="020B0600070205080204" pitchFamily="34" charset="-128"/>
          <a:cs typeface="Lucida Sans"/>
        </a:defRPr>
      </a:lvl2pPr>
      <a:lvl3pPr marL="1523962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Lucida Sans"/>
          <a:ea typeface="MS PGothic" panose="020B0600070205080204" pitchFamily="34" charset="-128"/>
          <a:cs typeface="Lucida Sans"/>
        </a:defRPr>
      </a:lvl3pPr>
      <a:lvl4pPr marL="2133547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Lucida Sans"/>
          <a:ea typeface="MS PGothic" panose="020B0600070205080204" pitchFamily="34" charset="-128"/>
          <a:cs typeface="Lucida Sans"/>
        </a:defRPr>
      </a:lvl4pPr>
      <a:lvl5pPr marL="2743131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Lucida Sans"/>
          <a:ea typeface="MS PGothic" panose="020B0600070205080204" pitchFamily="34" charset="-128"/>
          <a:cs typeface="Lucida San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1.jpe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ksu.edu/assessment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diagramColors" Target="../diagrams/colors1.xml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gif"/><Relationship Id="rId11" Type="http://schemas.openxmlformats.org/officeDocument/2006/relationships/diagramLayout" Target="../diagrams/layout1.xml"/><Relationship Id="rId5" Type="http://schemas.openxmlformats.org/officeDocument/2006/relationships/image" Target="../media/image15.jpeg"/><Relationship Id="rId10" Type="http://schemas.openxmlformats.org/officeDocument/2006/relationships/diagramData" Target="../diagrams/data1.xml"/><Relationship Id="rId4" Type="http://schemas.openxmlformats.org/officeDocument/2006/relationships/image" Target="../media/image14.png"/><Relationship Id="rId9" Type="http://schemas.openxmlformats.org/officeDocument/2006/relationships/image" Target="../media/image19.jpeg"/><Relationship Id="rId14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8.png"/><Relationship Id="rId3" Type="http://schemas.openxmlformats.org/officeDocument/2006/relationships/image" Target="../media/image20.jpe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22.png"/><Relationship Id="rId15" Type="http://schemas.openxmlformats.org/officeDocument/2006/relationships/image" Target="../media/image30.jpeg"/><Relationship Id="rId10" Type="http://schemas.openxmlformats.org/officeDocument/2006/relationships/image" Target="../media/image17.jpeg"/><Relationship Id="rId4" Type="http://schemas.openxmlformats.org/officeDocument/2006/relationships/image" Target="../media/image21.jpeg"/><Relationship Id="rId9" Type="http://schemas.openxmlformats.org/officeDocument/2006/relationships/image" Target="../media/image16.gif"/><Relationship Id="rId1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ksu.edu/assessmen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70811"/>
            <a:ext cx="103632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Automating Data Collection and Reporting to Promote Faculty Engagement in Assessment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63986"/>
            <a:ext cx="8534400" cy="90456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Frederick Burrack – Director</a:t>
            </a:r>
          </a:p>
          <a:p>
            <a:r>
              <a:rPr lang="en-US" dirty="0"/>
              <a:t>Chris Urban – Assistant Director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987" y="3068625"/>
            <a:ext cx="4010025" cy="1171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881" y="4492630"/>
            <a:ext cx="2009573" cy="1551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zure.microsoft.com/svghandler/sql-database/?width=600&amp;height=3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19" y="4948154"/>
            <a:ext cx="1877097" cy="98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5667" y="23284"/>
            <a:ext cx="10972800" cy="683683"/>
          </a:xfrm>
        </p:spPr>
        <p:txBody>
          <a:bodyPr/>
          <a:lstStyle/>
          <a:p>
            <a:r>
              <a:rPr lang="en-US" altLang="en-US" sz="3733" dirty="0" smtClean="0">
                <a:solidFill>
                  <a:schemeClr val="bg1"/>
                </a:solidFill>
                <a:latin typeface="Lucida Sans" panose="020B0602030504020204" pitchFamily="34" charset="0"/>
                <a:cs typeface="Lucida Sans" panose="020B0602030504020204" pitchFamily="34" charset="0"/>
              </a:rPr>
              <a:t>Combining Assessment Data</a:t>
            </a:r>
            <a:endParaRPr lang="en-US" altLang="en-US" sz="3733" dirty="0">
              <a:solidFill>
                <a:schemeClr val="bg1"/>
              </a:solidFill>
              <a:latin typeface="Lucida Sans" panose="020B0602030504020204" pitchFamily="34" charset="0"/>
              <a:cs typeface="Lucida Sans" panose="020B0602030504020204" pitchFamily="34" charset="0"/>
            </a:endParaRPr>
          </a:p>
        </p:txBody>
      </p:sp>
      <p:pic>
        <p:nvPicPr>
          <p:cNvPr id="6147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1" y="969434"/>
            <a:ext cx="956733" cy="95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6" y="2300817"/>
            <a:ext cx="107738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Box 9"/>
          <p:cNvSpPr txBox="1">
            <a:spLocks noChangeArrowheads="1"/>
          </p:cNvSpPr>
          <p:nvPr/>
        </p:nvSpPr>
        <p:spPr bwMode="auto">
          <a:xfrm>
            <a:off x="1940414" y="1243869"/>
            <a:ext cx="2170531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9pPr>
          </a:lstStyle>
          <a:p>
            <a:pPr marL="380990" marR="0" lvl="0" indent="-38099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Survey </a:t>
            </a:r>
            <a:r>
              <a:rPr kumimoji="0" lang="en-US" altLang="en-US" sz="21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Results</a:t>
            </a:r>
            <a:endParaRPr kumimoji="0" lang="en-US" alt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6151" name="TextBox 11"/>
          <p:cNvSpPr txBox="1">
            <a:spLocks noChangeArrowheads="1"/>
          </p:cNvSpPr>
          <p:nvPr/>
        </p:nvSpPr>
        <p:spPr bwMode="auto">
          <a:xfrm>
            <a:off x="1940414" y="2615687"/>
            <a:ext cx="2626040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9pPr>
          </a:lstStyle>
          <a:p>
            <a:pPr marL="380990" marR="0" lvl="0" indent="-38099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1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Embedded Results</a:t>
            </a:r>
            <a:endParaRPr kumimoji="0" lang="en-US" alt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6152" name="Picture 2" descr="http://windowsclan.com/wp-content/uploads/2016/05/thumb-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4" y="3638551"/>
            <a:ext cx="1278467" cy="100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Box 13"/>
          <p:cNvSpPr txBox="1">
            <a:spLocks noChangeArrowheads="1"/>
          </p:cNvSpPr>
          <p:nvPr/>
        </p:nvSpPr>
        <p:spPr bwMode="auto">
          <a:xfrm>
            <a:off x="1940414" y="3941233"/>
            <a:ext cx="2952924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9pPr>
          </a:lstStyle>
          <a:p>
            <a:pPr marL="380990" marR="0" lvl="0" indent="-38099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133" dirty="0" smtClean="0">
                <a:solidFill>
                  <a:prstClr val="black"/>
                </a:solidFill>
                <a:latin typeface="Calibri" panose="020F0502020204030204" pitchFamily="34" charset="0"/>
              </a:rPr>
              <a:t>Feedback Documents</a:t>
            </a:r>
            <a:endParaRPr kumimoji="0" lang="en-US" alt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6154" name="TextBox 14"/>
          <p:cNvSpPr txBox="1">
            <a:spLocks noChangeArrowheads="1"/>
          </p:cNvSpPr>
          <p:nvPr/>
        </p:nvSpPr>
        <p:spPr bwMode="auto">
          <a:xfrm>
            <a:off x="1940414" y="5024107"/>
            <a:ext cx="2546146" cy="95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9pPr>
          </a:lstStyle>
          <a:p>
            <a:pPr marL="380990" marR="0" lvl="0" indent="-38099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1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Data Warehouse</a:t>
            </a:r>
          </a:p>
          <a:p>
            <a:pPr marL="838190" marR="0" lvl="1" indent="-38099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17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Demographics</a:t>
            </a:r>
          </a:p>
          <a:p>
            <a:pPr marL="838190" marR="0" lvl="1" indent="-38099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17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Other outcomes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2101" y="831851"/>
            <a:ext cx="5245100" cy="12446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0567" y="2169584"/>
            <a:ext cx="5245100" cy="12446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0567" y="3517901"/>
            <a:ext cx="5245100" cy="124248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0567" y="4819651"/>
            <a:ext cx="5245100" cy="124248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ight Arrow Callout 12"/>
          <p:cNvSpPr/>
          <p:nvPr/>
        </p:nvSpPr>
        <p:spPr>
          <a:xfrm>
            <a:off x="5545667" y="831851"/>
            <a:ext cx="1644651" cy="5230283"/>
          </a:xfrm>
          <a:prstGeom prst="rightArrowCallout">
            <a:avLst>
              <a:gd name="adj1" fmla="val 36797"/>
              <a:gd name="adj2" fmla="val 39019"/>
              <a:gd name="adj3" fmla="val 56502"/>
              <a:gd name="adj4" fmla="val 9066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60" name="Picture 4" descr="http://office.lasakovi.com/excel/power-bi/power-bi-instalace/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1" y="2419351"/>
            <a:ext cx="30099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1" name="TextBox 21"/>
          <p:cNvSpPr txBox="1">
            <a:spLocks noChangeArrowheads="1"/>
          </p:cNvSpPr>
          <p:nvPr/>
        </p:nvSpPr>
        <p:spPr bwMode="auto">
          <a:xfrm>
            <a:off x="7581901" y="4643967"/>
            <a:ext cx="3187700" cy="74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9pPr>
          </a:lstStyle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Combined, interactive dashboards and </a:t>
            </a:r>
            <a:r>
              <a:rPr kumimoji="0" lang="en-US" altLang="en-US" sz="21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reports</a:t>
            </a:r>
            <a:endParaRPr kumimoji="0" lang="en-US" altLang="en-US" sz="2133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2" name="Picture 2" descr="http://diylogodesigns.com/blog/wp-content/uploads/2016/04/Microsoft-Logo-PN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516" y="1362204"/>
            <a:ext cx="3032468" cy="111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01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" y="784831"/>
            <a:ext cx="10723418" cy="5301322"/>
          </a:xfrm>
          <a:prstGeom prst="rect">
            <a:avLst/>
          </a:prstGeom>
        </p:spPr>
      </p:pic>
      <p:sp>
        <p:nvSpPr>
          <p:cNvPr id="6" name="Title 8"/>
          <p:cNvSpPr txBox="1">
            <a:spLocks noGrp="1"/>
          </p:cNvSpPr>
          <p:nvPr>
            <p:ph type="title"/>
          </p:nvPr>
        </p:nvSpPr>
        <p:spPr>
          <a:xfrm>
            <a:off x="742950" y="54253"/>
            <a:ext cx="109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Direct Assessment Sample Report</a:t>
            </a:r>
            <a:endParaRPr lang="en-US" sz="3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32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5667" y="23284"/>
            <a:ext cx="10972800" cy="683683"/>
          </a:xfrm>
        </p:spPr>
        <p:txBody>
          <a:bodyPr/>
          <a:lstStyle/>
          <a:p>
            <a:r>
              <a:rPr lang="en-US" altLang="en-US" sz="3733" dirty="0" smtClean="0">
                <a:solidFill>
                  <a:schemeClr val="bg1"/>
                </a:solidFill>
                <a:latin typeface="Lucida Sans" panose="020B0602030504020204" pitchFamily="34" charset="0"/>
                <a:cs typeface="Lucida Sans" panose="020B0602030504020204" pitchFamily="34" charset="0"/>
              </a:rPr>
              <a:t>Demo</a:t>
            </a:r>
            <a:endParaRPr lang="en-US" altLang="en-US" sz="3733" dirty="0">
              <a:solidFill>
                <a:schemeClr val="bg1"/>
              </a:solidFill>
              <a:latin typeface="Lucida Sans" panose="020B0602030504020204" pitchFamily="34" charset="0"/>
              <a:cs typeface="Lucida Sans" panose="020B0602030504020204" pitchFamily="34" charset="0"/>
            </a:endParaRPr>
          </a:p>
        </p:txBody>
      </p:sp>
      <p:pic>
        <p:nvPicPr>
          <p:cNvPr id="6160" name="Picture 4" descr="http://office.lasakovi.com/excel/power-bi/power-bi-instalace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35" y="1498836"/>
            <a:ext cx="4252464" cy="310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148127" y="5111753"/>
            <a:ext cx="10162445" cy="674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Find more info at </a:t>
            </a:r>
            <a:r>
              <a:rPr lang="en-US" dirty="0" smtClean="0">
                <a:hlinkClick r:id="rId4"/>
              </a:rPr>
              <a:t>www.ksu.edu/assessment</a:t>
            </a:r>
            <a:endParaRPr lang="en-US" dirty="0" smtClean="0"/>
          </a:p>
          <a:p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78665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/>
          <p:cNvSpPr txBox="1">
            <a:spLocks noGrp="1"/>
          </p:cNvSpPr>
          <p:nvPr>
            <p:ph type="title"/>
          </p:nvPr>
        </p:nvSpPr>
        <p:spPr>
          <a:xfrm>
            <a:off x="742950" y="54253"/>
            <a:ext cx="109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Lessons Learned</a:t>
            </a:r>
            <a:endParaRPr lang="en-US" sz="3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64337" y="1070380"/>
            <a:ext cx="10972800" cy="463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Lucida Sans"/>
                <a:ea typeface="MS PGothic" panose="020B0600070205080204" pitchFamily="34" charset="-128"/>
                <a:cs typeface="Lucida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Lucida Sans"/>
                <a:ea typeface="MS PGothic" panose="020B0600070205080204" pitchFamily="34" charset="-128"/>
                <a:cs typeface="Lucida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ucida Sans"/>
                <a:ea typeface="MS PGothic" panose="020B0600070205080204" pitchFamily="34" charset="-128"/>
                <a:cs typeface="Lucida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Lucida Sans"/>
                <a:ea typeface="MS PGothic" panose="020B0600070205080204" pitchFamily="34" charset="-128"/>
                <a:cs typeface="Lucida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Lucida Sans"/>
                <a:ea typeface="MS PGothic" panose="020B0600070205080204" pitchFamily="34" charset="-128"/>
                <a:cs typeface="Lucida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defRPr/>
            </a:pPr>
            <a:r>
              <a:rPr lang="en-US" sz="2800" dirty="0" smtClean="0"/>
              <a:t>Modern visualization tools can work with a variety of data sources, allowing more program processes to be integrated</a:t>
            </a:r>
            <a:endParaRPr lang="en-US" sz="2800" dirty="0"/>
          </a:p>
          <a:p>
            <a:pPr lvl="1">
              <a:spcAft>
                <a:spcPts val="1200"/>
              </a:spcAft>
              <a:defRPr/>
            </a:pPr>
            <a:r>
              <a:rPr lang="en-US" sz="2400" dirty="0" smtClean="0"/>
              <a:t>Assessment data via spreadsheets, form/survey reporting, etc.</a:t>
            </a:r>
          </a:p>
          <a:p>
            <a:pPr>
              <a:spcAft>
                <a:spcPts val="1200"/>
              </a:spcAft>
              <a:defRPr/>
            </a:pPr>
            <a:r>
              <a:rPr lang="en-US" sz="2800" dirty="0" smtClean="0"/>
              <a:t>Adapt tools to meet programmatic needs</a:t>
            </a:r>
            <a:endParaRPr lang="en-US" sz="2800" dirty="0"/>
          </a:p>
          <a:p>
            <a:pPr>
              <a:spcAft>
                <a:spcPts val="1200"/>
              </a:spcAft>
              <a:defRPr/>
            </a:pPr>
            <a:r>
              <a:rPr lang="en-US" sz="2800" dirty="0" smtClean="0"/>
              <a:t>Presenting examples helps programs recognize value</a:t>
            </a:r>
          </a:p>
          <a:p>
            <a:pPr>
              <a:spcAft>
                <a:spcPts val="1200"/>
              </a:spcAft>
              <a:defRPr/>
            </a:pPr>
            <a:r>
              <a:rPr lang="en-US" sz="2800" dirty="0" smtClean="0"/>
              <a:t>This process may not be appropriate for all programs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4797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... we are asking you for your science &lt;strong&gt;questions&lt;/strong&gt;, which we'll then pose t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488" y="753307"/>
            <a:ext cx="2786107" cy="2786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399" y="1739224"/>
            <a:ext cx="10363200" cy="1139903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Questions?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4832" y="4915125"/>
            <a:ext cx="7562335" cy="904568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dirty="0"/>
              <a:t>Frederick Burrack – </a:t>
            </a:r>
            <a:r>
              <a:rPr lang="en-US" dirty="0" smtClean="0"/>
              <a:t>Director			fburrack@ksu.edu</a:t>
            </a:r>
            <a:endParaRPr lang="en-US" dirty="0"/>
          </a:p>
          <a:p>
            <a:pPr algn="l"/>
            <a:r>
              <a:rPr lang="en-US" dirty="0"/>
              <a:t>Chris Urban – Assistant </a:t>
            </a:r>
            <a:r>
              <a:rPr lang="en-US" dirty="0" smtClean="0"/>
              <a:t>Director		chrisu@ksu.edu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4400" y="3436326"/>
            <a:ext cx="10363200" cy="1139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Find more at: www.ksu.edu/assessment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85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51470"/>
            <a:ext cx="11401168" cy="4411727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First fully operational land-grant  </a:t>
            </a:r>
          </a:p>
          <a:p>
            <a:r>
              <a:rPr lang="en-US" sz="3200" dirty="0" smtClean="0"/>
              <a:t>Located in Manhattan, KS </a:t>
            </a:r>
          </a:p>
          <a:p>
            <a:r>
              <a:rPr lang="en-US" sz="3200" dirty="0" smtClean="0"/>
              <a:t>Public research university</a:t>
            </a:r>
          </a:p>
          <a:p>
            <a:r>
              <a:rPr lang="en-US" sz="3200" dirty="0" smtClean="0"/>
              <a:t>4 Campuses, 9 Colleges</a:t>
            </a:r>
          </a:p>
          <a:p>
            <a:r>
              <a:rPr lang="en-US" sz="3200" dirty="0" smtClean="0"/>
              <a:t>Over 200 undergraduate &amp; 100 graduate programs</a:t>
            </a:r>
          </a:p>
          <a:p>
            <a:r>
              <a:rPr lang="en-US" sz="3200" dirty="0" smtClean="0"/>
              <a:t>24,000+ </a:t>
            </a:r>
            <a:r>
              <a:rPr lang="en-US" sz="3200" dirty="0"/>
              <a:t>students</a:t>
            </a:r>
          </a:p>
          <a:p>
            <a:r>
              <a:rPr lang="en-US" sz="3200" dirty="0" smtClean="0"/>
              <a:t>Institutional Assessment Office: 2 FTE and 2 undergraduate students</a:t>
            </a:r>
            <a:endParaRPr lang="en-US" sz="3200" dirty="0"/>
          </a:p>
        </p:txBody>
      </p:sp>
      <p:sp>
        <p:nvSpPr>
          <p:cNvPr id="11" name="Title 8"/>
          <p:cNvSpPr txBox="1">
            <a:spLocks/>
          </p:cNvSpPr>
          <p:nvPr/>
        </p:nvSpPr>
        <p:spPr>
          <a:xfrm>
            <a:off x="742950" y="54253"/>
            <a:ext cx="10972800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Institutional Context</a:t>
            </a:r>
            <a:endParaRPr lang="en-US" sz="3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583" y="766115"/>
            <a:ext cx="3627167" cy="23615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395" y="5309830"/>
            <a:ext cx="2399840" cy="1563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" y="5292443"/>
            <a:ext cx="2420433" cy="15739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100" y="5292443"/>
            <a:ext cx="1058943" cy="15943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166" y="5309830"/>
            <a:ext cx="1041742" cy="15481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" t="2566" r="50769" b="4038"/>
          <a:stretch/>
        </p:blipFill>
        <p:spPr>
          <a:xfrm>
            <a:off x="3347043" y="5309830"/>
            <a:ext cx="2705331" cy="15481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r="40885"/>
          <a:stretch/>
        </p:blipFill>
        <p:spPr>
          <a:xfrm>
            <a:off x="8885473" y="5292443"/>
            <a:ext cx="3306527" cy="15943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20" y="125005"/>
            <a:ext cx="1714500" cy="504825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0" y="5306597"/>
            <a:ext cx="12192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858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ounded Rectangle 99"/>
          <p:cNvSpPr/>
          <p:nvPr/>
        </p:nvSpPr>
        <p:spPr>
          <a:xfrm>
            <a:off x="7785303" y="825546"/>
            <a:ext cx="2717800" cy="1228558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  <a:alpha val="7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ndara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4836741" y="839540"/>
            <a:ext cx="2717800" cy="122855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75000"/>
                <a:alpha val="7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ndara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869424" y="832961"/>
            <a:ext cx="2717800" cy="12285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nda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6217" y="40343"/>
            <a:ext cx="10094383" cy="61902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Institutional Context: Outcomes Alignment</a:t>
            </a:r>
            <a:endParaRPr lang="en-US" sz="3600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45850" y="944409"/>
            <a:ext cx="2343793" cy="944225"/>
            <a:chOff x="545205" y="1457650"/>
            <a:chExt cx="7390054" cy="23004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072" y="1476827"/>
              <a:ext cx="636355" cy="63635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734" y="1490756"/>
              <a:ext cx="900366" cy="63307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205" y="1551489"/>
              <a:ext cx="1092790" cy="57233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4448" y="1502371"/>
              <a:ext cx="610811" cy="61081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5797" y="1582135"/>
              <a:ext cx="1188225" cy="54169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99" y="1457650"/>
              <a:ext cx="655532" cy="65553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998" y="1474202"/>
              <a:ext cx="605443" cy="605443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5907554" y="3205536"/>
              <a:ext cx="1814056" cy="552611"/>
              <a:chOff x="1449797" y="4102100"/>
              <a:chExt cx="1814056" cy="552611"/>
            </a:xfrm>
          </p:grpSpPr>
          <p:sp>
            <p:nvSpPr>
              <p:cNvPr id="22" name="Shape 323"/>
              <p:cNvSpPr/>
              <p:nvPr/>
            </p:nvSpPr>
            <p:spPr>
              <a:xfrm>
                <a:off x="1449797" y="4102100"/>
                <a:ext cx="1814056" cy="552611"/>
              </a:xfrm>
              <a:prstGeom prst="roundRect">
                <a:avLst>
                  <a:gd name="adj" fmla="val 24588"/>
                </a:avLst>
              </a:prstGeom>
              <a:gradFill>
                <a:gsLst>
                  <a:gs pos="0">
                    <a:srgbClr val="0080FF"/>
                  </a:gs>
                  <a:gs pos="100000">
                    <a:srgbClr val="FFFFFF"/>
                  </a:gs>
                </a:gsLst>
                <a:lin ang="17400000"/>
              </a:gradFill>
              <a:ln w="25400">
                <a:solidFill/>
                <a:miter/>
              </a:ln>
            </p:spPr>
            <p:txBody>
              <a:bodyPr lIns="0" tIns="0" rIns="0" bIns="0"/>
              <a:lstStyle/>
              <a:p>
                <a:pPr defTabSz="914400"/>
                <a:endParaRPr>
                  <a:solidFill>
                    <a:prstClr val="black"/>
                  </a:solidFill>
                  <a:latin typeface="Candara"/>
                </a:endParaRPr>
              </a:p>
            </p:txBody>
          </p:sp>
          <p:sp>
            <p:nvSpPr>
              <p:cNvPr id="25" name="Shape 340"/>
              <p:cNvSpPr/>
              <p:nvPr/>
            </p:nvSpPr>
            <p:spPr>
              <a:xfrm>
                <a:off x="1546560" y="4212451"/>
                <a:ext cx="1320131" cy="29994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1600">
                    <a:uFill>
                      <a:solidFill/>
                    </a:uFill>
                    <a:latin typeface="Lucida Grande"/>
                    <a:ea typeface="Lucida Grande"/>
                    <a:cs typeface="Lucida Grande"/>
                    <a:sym typeface="Lucida Grande"/>
                  </a:defRPr>
                </a:lvl1pPr>
              </a:lstStyle>
              <a:p>
                <a:pPr defTabSz="914400">
                  <a:defRPr sz="1800">
                    <a:uFillTx/>
                  </a:defRPr>
                </a:pPr>
                <a:r>
                  <a:rPr sz="800" dirty="0">
                    <a:solidFill>
                      <a:prstClr val="black"/>
                    </a:solidFill>
                  </a:rPr>
                  <a:t>Outcome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3942642" y="3178428"/>
              <a:ext cx="1567757" cy="579718"/>
              <a:chOff x="1449797" y="4102100"/>
              <a:chExt cx="1567757" cy="579718"/>
            </a:xfrm>
          </p:grpSpPr>
          <p:sp>
            <p:nvSpPr>
              <p:cNvPr id="28" name="Shape 323"/>
              <p:cNvSpPr/>
              <p:nvPr/>
            </p:nvSpPr>
            <p:spPr>
              <a:xfrm>
                <a:off x="1449797" y="4102100"/>
                <a:ext cx="1567757" cy="579718"/>
              </a:xfrm>
              <a:prstGeom prst="roundRect">
                <a:avLst>
                  <a:gd name="adj" fmla="val 24588"/>
                </a:avLst>
              </a:prstGeom>
              <a:gradFill>
                <a:gsLst>
                  <a:gs pos="0">
                    <a:srgbClr val="0080FF"/>
                  </a:gs>
                  <a:gs pos="100000">
                    <a:srgbClr val="FFFFFF"/>
                  </a:gs>
                </a:gsLst>
                <a:lin ang="17400000"/>
              </a:gradFill>
              <a:ln w="25400">
                <a:solidFill/>
                <a:miter/>
              </a:ln>
            </p:spPr>
            <p:txBody>
              <a:bodyPr lIns="0" tIns="0" rIns="0" bIns="0"/>
              <a:lstStyle/>
              <a:p>
                <a:pPr defTabSz="914400"/>
                <a:endParaRPr>
                  <a:solidFill>
                    <a:prstClr val="black"/>
                  </a:solidFill>
                  <a:latin typeface="Candara"/>
                </a:endParaRPr>
              </a:p>
            </p:txBody>
          </p:sp>
          <p:sp>
            <p:nvSpPr>
              <p:cNvPr id="29" name="Shape 340"/>
              <p:cNvSpPr/>
              <p:nvPr/>
            </p:nvSpPr>
            <p:spPr>
              <a:xfrm>
                <a:off x="1546560" y="4212451"/>
                <a:ext cx="1320131" cy="29994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1600">
                    <a:uFill>
                      <a:solidFill/>
                    </a:uFill>
                    <a:latin typeface="Lucida Grande"/>
                    <a:ea typeface="Lucida Grande"/>
                    <a:cs typeface="Lucida Grande"/>
                    <a:sym typeface="Lucida Grande"/>
                  </a:defRPr>
                </a:lvl1pPr>
              </a:lstStyle>
              <a:p>
                <a:pPr defTabSz="914400">
                  <a:defRPr sz="1800">
                    <a:uFillTx/>
                  </a:defRPr>
                </a:pPr>
                <a:r>
                  <a:rPr sz="800" dirty="0">
                    <a:solidFill>
                      <a:prstClr val="black"/>
                    </a:solidFill>
                  </a:rPr>
                  <a:t>Outcome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637995" y="3205536"/>
              <a:ext cx="1560035" cy="552611"/>
              <a:chOff x="1449797" y="4102100"/>
              <a:chExt cx="1560035" cy="552611"/>
            </a:xfrm>
          </p:grpSpPr>
          <p:sp>
            <p:nvSpPr>
              <p:cNvPr id="31" name="Shape 323"/>
              <p:cNvSpPr/>
              <p:nvPr/>
            </p:nvSpPr>
            <p:spPr>
              <a:xfrm>
                <a:off x="1449797" y="4102100"/>
                <a:ext cx="1560035" cy="552611"/>
              </a:xfrm>
              <a:prstGeom prst="roundRect">
                <a:avLst>
                  <a:gd name="adj" fmla="val 24588"/>
                </a:avLst>
              </a:prstGeom>
              <a:gradFill>
                <a:gsLst>
                  <a:gs pos="0">
                    <a:srgbClr val="0080FF"/>
                  </a:gs>
                  <a:gs pos="100000">
                    <a:srgbClr val="FFFFFF"/>
                  </a:gs>
                </a:gsLst>
                <a:lin ang="17400000"/>
              </a:gradFill>
              <a:ln w="25400">
                <a:solidFill/>
                <a:miter/>
              </a:ln>
            </p:spPr>
            <p:txBody>
              <a:bodyPr lIns="0" tIns="0" rIns="0" bIns="0"/>
              <a:lstStyle/>
              <a:p>
                <a:pPr defTabSz="914400"/>
                <a:endParaRPr>
                  <a:solidFill>
                    <a:prstClr val="black"/>
                  </a:solidFill>
                  <a:latin typeface="Candara"/>
                </a:endParaRPr>
              </a:p>
            </p:txBody>
          </p:sp>
          <p:sp>
            <p:nvSpPr>
              <p:cNvPr id="32" name="Shape 340"/>
              <p:cNvSpPr/>
              <p:nvPr/>
            </p:nvSpPr>
            <p:spPr>
              <a:xfrm>
                <a:off x="1546560" y="4212451"/>
                <a:ext cx="1320131" cy="29994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1600">
                    <a:uFill>
                      <a:solidFill/>
                    </a:uFill>
                    <a:latin typeface="Lucida Grande"/>
                    <a:ea typeface="Lucida Grande"/>
                    <a:cs typeface="Lucida Grande"/>
                    <a:sym typeface="Lucida Grande"/>
                  </a:defRPr>
                </a:lvl1pPr>
              </a:lstStyle>
              <a:p>
                <a:pPr defTabSz="914400">
                  <a:defRPr sz="1800">
                    <a:uFillTx/>
                  </a:defRPr>
                </a:pPr>
                <a:r>
                  <a:rPr sz="800" dirty="0">
                    <a:solidFill>
                      <a:prstClr val="black"/>
                    </a:solidFill>
                  </a:rPr>
                  <a:t>Outcome</a:t>
                </a:r>
              </a:p>
            </p:txBody>
          </p:sp>
        </p:grpSp>
        <p:cxnSp>
          <p:nvCxnSpPr>
            <p:cNvPr id="34" name="Curved Connector 33"/>
            <p:cNvCxnSpPr>
              <a:stCxn id="7" idx="2"/>
              <a:endCxn id="31" idx="0"/>
            </p:cNvCxnSpPr>
            <p:nvPr/>
          </p:nvCxnSpPr>
          <p:spPr>
            <a:xfrm rot="16200000" flipH="1">
              <a:off x="1213953" y="2001471"/>
              <a:ext cx="1081709" cy="1326414"/>
            </a:xfrm>
            <a:prstGeom prst="curvedConnector3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urved Connector 37"/>
            <p:cNvCxnSpPr>
              <a:stCxn id="4" idx="2"/>
              <a:endCxn id="28" idx="0"/>
            </p:cNvCxnSpPr>
            <p:nvPr/>
          </p:nvCxnSpPr>
          <p:spPr>
            <a:xfrm rot="5400000">
              <a:off x="5095764" y="1743940"/>
              <a:ext cx="1065247" cy="1803733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>
                  <a:alpha val="50000"/>
                </a:srgb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11" idx="2"/>
              <a:endCxn id="22" idx="0"/>
            </p:cNvCxnSpPr>
            <p:nvPr/>
          </p:nvCxnSpPr>
          <p:spPr>
            <a:xfrm rot="16200000" flipH="1">
              <a:off x="4939898" y="1330851"/>
              <a:ext cx="1092354" cy="2657016"/>
            </a:xfrm>
            <a:prstGeom prst="curvedConnector3">
              <a:avLst/>
            </a:prstGeom>
            <a:ln>
              <a:solidFill>
                <a:schemeClr val="accent2">
                  <a:lumMod val="50000"/>
                  <a:alpha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urved Connector 55"/>
            <p:cNvCxnSpPr/>
            <p:nvPr/>
          </p:nvCxnSpPr>
          <p:spPr>
            <a:xfrm rot="5400000">
              <a:off x="2197555" y="2321094"/>
              <a:ext cx="1054602" cy="660066"/>
            </a:xfrm>
            <a:prstGeom prst="curvedConnector3">
              <a:avLst/>
            </a:prstGeom>
            <a:ln>
              <a:solidFill>
                <a:schemeClr val="accent5">
                  <a:lumMod val="50000"/>
                  <a:alpha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urved Connector 57"/>
            <p:cNvCxnSpPr/>
            <p:nvPr/>
          </p:nvCxnSpPr>
          <p:spPr>
            <a:xfrm rot="16200000" flipH="1">
              <a:off x="3068793" y="2205001"/>
              <a:ext cx="971359" cy="941347"/>
            </a:xfrm>
            <a:prstGeom prst="curvedConnector3">
              <a:avLst/>
            </a:prstGeom>
            <a:ln>
              <a:solidFill>
                <a:schemeClr val="accent5">
                  <a:lumMod val="50000"/>
                  <a:alpha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urved Connector 62"/>
            <p:cNvCxnSpPr>
              <a:stCxn id="6" idx="2"/>
            </p:cNvCxnSpPr>
            <p:nvPr/>
          </p:nvCxnSpPr>
          <p:spPr>
            <a:xfrm rot="16200000" flipH="1">
              <a:off x="2447176" y="1896567"/>
              <a:ext cx="1164955" cy="1619472"/>
            </a:xfrm>
            <a:prstGeom prst="curvedConnector2">
              <a:avLst/>
            </a:prstGeom>
            <a:ln>
              <a:solidFill>
                <a:srgbClr val="FF0000">
                  <a:alpha val="50000"/>
                </a:srgb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urved Connector 67"/>
            <p:cNvCxnSpPr>
              <a:stCxn id="10" idx="1"/>
            </p:cNvCxnSpPr>
            <p:nvPr/>
          </p:nvCxnSpPr>
          <p:spPr>
            <a:xfrm rot="10800000" flipV="1">
              <a:off x="4315411" y="1852981"/>
              <a:ext cx="510386" cy="1325446"/>
            </a:xfrm>
            <a:prstGeom prst="curvedConnector2">
              <a:avLst/>
            </a:prstGeom>
            <a:ln>
              <a:solidFill>
                <a:srgbClr val="FF0000">
                  <a:alpha val="50000"/>
                </a:srgb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urved Connector 69"/>
            <p:cNvCxnSpPr>
              <a:endCxn id="22" idx="3"/>
            </p:cNvCxnSpPr>
            <p:nvPr/>
          </p:nvCxnSpPr>
          <p:spPr>
            <a:xfrm rot="5400000">
              <a:off x="7093434" y="2833641"/>
              <a:ext cx="1276379" cy="20025"/>
            </a:xfrm>
            <a:prstGeom prst="curvedConnector2">
              <a:avLst/>
            </a:prstGeom>
            <a:ln>
              <a:solidFill>
                <a:schemeClr val="accent2">
                  <a:lumMod val="50000"/>
                  <a:alpha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urved Connector 71"/>
            <p:cNvCxnSpPr/>
            <p:nvPr/>
          </p:nvCxnSpPr>
          <p:spPr>
            <a:xfrm rot="16200000" flipH="1">
              <a:off x="7224619" y="3531329"/>
              <a:ext cx="1" cy="1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5019992" y="967713"/>
            <a:ext cx="2343793" cy="944225"/>
            <a:chOff x="545205" y="1457650"/>
            <a:chExt cx="7390054" cy="2300497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072" y="1476827"/>
              <a:ext cx="636355" cy="636355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734" y="1490756"/>
              <a:ext cx="900366" cy="63307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205" y="1551489"/>
              <a:ext cx="1092790" cy="572337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4448" y="1502371"/>
              <a:ext cx="610811" cy="61081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5797" y="1582135"/>
              <a:ext cx="1188225" cy="541691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99" y="1457650"/>
              <a:ext cx="655532" cy="6555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998" y="1474202"/>
              <a:ext cx="605443" cy="605443"/>
            </a:xfrm>
            <a:prstGeom prst="rect">
              <a:avLst/>
            </a:prstGeom>
          </p:spPr>
        </p:pic>
        <p:grpSp>
          <p:nvGrpSpPr>
            <p:cNvPr id="49" name="Group 48"/>
            <p:cNvGrpSpPr/>
            <p:nvPr/>
          </p:nvGrpSpPr>
          <p:grpSpPr>
            <a:xfrm>
              <a:off x="5907554" y="3205536"/>
              <a:ext cx="1814056" cy="552611"/>
              <a:chOff x="1449797" y="4102100"/>
              <a:chExt cx="1814056" cy="552611"/>
            </a:xfrm>
          </p:grpSpPr>
          <p:sp>
            <p:nvSpPr>
              <p:cNvPr id="69" name="Shape 323"/>
              <p:cNvSpPr/>
              <p:nvPr/>
            </p:nvSpPr>
            <p:spPr>
              <a:xfrm>
                <a:off x="1449797" y="4102100"/>
                <a:ext cx="1814056" cy="552611"/>
              </a:xfrm>
              <a:prstGeom prst="roundRect">
                <a:avLst>
                  <a:gd name="adj" fmla="val 24588"/>
                </a:avLst>
              </a:prstGeom>
              <a:gradFill>
                <a:gsLst>
                  <a:gs pos="0">
                    <a:srgbClr val="0080FF"/>
                  </a:gs>
                  <a:gs pos="100000">
                    <a:srgbClr val="FFFFFF"/>
                  </a:gs>
                </a:gsLst>
                <a:lin ang="17400000"/>
              </a:gradFill>
              <a:ln w="25400">
                <a:solidFill/>
                <a:miter/>
              </a:ln>
            </p:spPr>
            <p:txBody>
              <a:bodyPr lIns="0" tIns="0" rIns="0" bIns="0"/>
              <a:lstStyle/>
              <a:p>
                <a:pPr defTabSz="914400"/>
                <a:endParaRPr>
                  <a:solidFill>
                    <a:prstClr val="black"/>
                  </a:solidFill>
                  <a:latin typeface="Candara"/>
                </a:endParaRPr>
              </a:p>
            </p:txBody>
          </p:sp>
          <p:sp>
            <p:nvSpPr>
              <p:cNvPr id="71" name="Shape 340"/>
              <p:cNvSpPr/>
              <p:nvPr/>
            </p:nvSpPr>
            <p:spPr>
              <a:xfrm>
                <a:off x="1546560" y="4212451"/>
                <a:ext cx="1320131" cy="29994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1600">
                    <a:uFill>
                      <a:solidFill/>
                    </a:uFill>
                    <a:latin typeface="Lucida Grande"/>
                    <a:ea typeface="Lucida Grande"/>
                    <a:cs typeface="Lucida Grande"/>
                    <a:sym typeface="Lucida Grande"/>
                  </a:defRPr>
                </a:lvl1pPr>
              </a:lstStyle>
              <a:p>
                <a:pPr defTabSz="914400">
                  <a:defRPr sz="1800">
                    <a:uFillTx/>
                  </a:defRPr>
                </a:pPr>
                <a:r>
                  <a:rPr sz="800" dirty="0">
                    <a:solidFill>
                      <a:prstClr val="black"/>
                    </a:solidFill>
                  </a:rPr>
                  <a:t>Outcome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3942642" y="3178428"/>
              <a:ext cx="1567757" cy="579718"/>
              <a:chOff x="1449797" y="4102100"/>
              <a:chExt cx="1567757" cy="579718"/>
            </a:xfrm>
          </p:grpSpPr>
          <p:sp>
            <p:nvSpPr>
              <p:cNvPr id="66" name="Shape 323"/>
              <p:cNvSpPr/>
              <p:nvPr/>
            </p:nvSpPr>
            <p:spPr>
              <a:xfrm>
                <a:off x="1449797" y="4102100"/>
                <a:ext cx="1567757" cy="579718"/>
              </a:xfrm>
              <a:prstGeom prst="roundRect">
                <a:avLst>
                  <a:gd name="adj" fmla="val 24588"/>
                </a:avLst>
              </a:prstGeom>
              <a:gradFill>
                <a:gsLst>
                  <a:gs pos="0">
                    <a:srgbClr val="0080FF"/>
                  </a:gs>
                  <a:gs pos="100000">
                    <a:srgbClr val="FFFFFF"/>
                  </a:gs>
                </a:gsLst>
                <a:lin ang="17400000"/>
              </a:gradFill>
              <a:ln w="25400">
                <a:solidFill/>
                <a:miter/>
              </a:ln>
            </p:spPr>
            <p:txBody>
              <a:bodyPr lIns="0" tIns="0" rIns="0" bIns="0"/>
              <a:lstStyle/>
              <a:p>
                <a:pPr defTabSz="914400"/>
                <a:endParaRPr>
                  <a:solidFill>
                    <a:prstClr val="black"/>
                  </a:solidFill>
                  <a:latin typeface="Candara"/>
                </a:endParaRPr>
              </a:p>
            </p:txBody>
          </p:sp>
          <p:sp>
            <p:nvSpPr>
              <p:cNvPr id="67" name="Shape 340"/>
              <p:cNvSpPr/>
              <p:nvPr/>
            </p:nvSpPr>
            <p:spPr>
              <a:xfrm>
                <a:off x="1546560" y="4212451"/>
                <a:ext cx="1320131" cy="29994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1600">
                    <a:uFill>
                      <a:solidFill/>
                    </a:uFill>
                    <a:latin typeface="Lucida Grande"/>
                    <a:ea typeface="Lucida Grande"/>
                    <a:cs typeface="Lucida Grande"/>
                    <a:sym typeface="Lucida Grande"/>
                  </a:defRPr>
                </a:lvl1pPr>
              </a:lstStyle>
              <a:p>
                <a:pPr defTabSz="914400">
                  <a:defRPr sz="1800">
                    <a:uFillTx/>
                  </a:defRPr>
                </a:pPr>
                <a:r>
                  <a:rPr sz="800" dirty="0">
                    <a:solidFill>
                      <a:prstClr val="black"/>
                    </a:solidFill>
                  </a:rPr>
                  <a:t>Outcome</a:t>
                </a: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1637995" y="3205536"/>
              <a:ext cx="1560035" cy="552611"/>
              <a:chOff x="1449797" y="4102100"/>
              <a:chExt cx="1560035" cy="552611"/>
            </a:xfrm>
          </p:grpSpPr>
          <p:sp>
            <p:nvSpPr>
              <p:cNvPr id="64" name="Shape 323"/>
              <p:cNvSpPr/>
              <p:nvPr/>
            </p:nvSpPr>
            <p:spPr>
              <a:xfrm>
                <a:off x="1449797" y="4102100"/>
                <a:ext cx="1560035" cy="552611"/>
              </a:xfrm>
              <a:prstGeom prst="roundRect">
                <a:avLst>
                  <a:gd name="adj" fmla="val 24588"/>
                </a:avLst>
              </a:prstGeom>
              <a:gradFill>
                <a:gsLst>
                  <a:gs pos="0">
                    <a:srgbClr val="0080FF"/>
                  </a:gs>
                  <a:gs pos="100000">
                    <a:srgbClr val="FFFFFF"/>
                  </a:gs>
                </a:gsLst>
                <a:lin ang="17400000"/>
              </a:gradFill>
              <a:ln w="25400">
                <a:solidFill/>
                <a:miter/>
              </a:ln>
            </p:spPr>
            <p:txBody>
              <a:bodyPr lIns="0" tIns="0" rIns="0" bIns="0"/>
              <a:lstStyle/>
              <a:p>
                <a:pPr defTabSz="914400"/>
                <a:endParaRPr>
                  <a:solidFill>
                    <a:prstClr val="black"/>
                  </a:solidFill>
                  <a:latin typeface="Candara"/>
                </a:endParaRPr>
              </a:p>
            </p:txBody>
          </p:sp>
          <p:sp>
            <p:nvSpPr>
              <p:cNvPr id="65" name="Shape 340"/>
              <p:cNvSpPr/>
              <p:nvPr/>
            </p:nvSpPr>
            <p:spPr>
              <a:xfrm>
                <a:off x="1546560" y="4212451"/>
                <a:ext cx="1320131" cy="29994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1600">
                    <a:uFill>
                      <a:solidFill/>
                    </a:uFill>
                    <a:latin typeface="Lucida Grande"/>
                    <a:ea typeface="Lucida Grande"/>
                    <a:cs typeface="Lucida Grande"/>
                    <a:sym typeface="Lucida Grande"/>
                  </a:defRPr>
                </a:lvl1pPr>
              </a:lstStyle>
              <a:p>
                <a:pPr defTabSz="914400">
                  <a:defRPr sz="1800">
                    <a:uFillTx/>
                  </a:defRPr>
                </a:pPr>
                <a:r>
                  <a:rPr sz="800" dirty="0">
                    <a:solidFill>
                      <a:prstClr val="black"/>
                    </a:solidFill>
                  </a:rPr>
                  <a:t>Outcome</a:t>
                </a:r>
              </a:p>
            </p:txBody>
          </p:sp>
        </p:grpSp>
        <p:cxnSp>
          <p:nvCxnSpPr>
            <p:cNvPr id="52" name="Curved Connector 51"/>
            <p:cNvCxnSpPr>
              <a:stCxn id="44" idx="2"/>
              <a:endCxn id="64" idx="0"/>
            </p:cNvCxnSpPr>
            <p:nvPr/>
          </p:nvCxnSpPr>
          <p:spPr>
            <a:xfrm rot="16200000" flipH="1">
              <a:off x="1213953" y="2001471"/>
              <a:ext cx="1081709" cy="1326414"/>
            </a:xfrm>
            <a:prstGeom prst="curvedConnector3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urved Connector 52"/>
            <p:cNvCxnSpPr>
              <a:stCxn id="41" idx="2"/>
              <a:endCxn id="66" idx="0"/>
            </p:cNvCxnSpPr>
            <p:nvPr/>
          </p:nvCxnSpPr>
          <p:spPr>
            <a:xfrm rot="5400000">
              <a:off x="5095764" y="1743940"/>
              <a:ext cx="1065247" cy="1803733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>
                  <a:alpha val="50000"/>
                </a:srgb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47" idx="2"/>
              <a:endCxn id="69" idx="0"/>
            </p:cNvCxnSpPr>
            <p:nvPr/>
          </p:nvCxnSpPr>
          <p:spPr>
            <a:xfrm rot="16200000" flipH="1">
              <a:off x="4939898" y="1330851"/>
              <a:ext cx="1092354" cy="2657016"/>
            </a:xfrm>
            <a:prstGeom prst="curvedConnector3">
              <a:avLst/>
            </a:prstGeom>
            <a:ln>
              <a:solidFill>
                <a:schemeClr val="accent2">
                  <a:lumMod val="50000"/>
                  <a:alpha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urved Connector 54"/>
            <p:cNvCxnSpPr/>
            <p:nvPr/>
          </p:nvCxnSpPr>
          <p:spPr>
            <a:xfrm rot="5400000">
              <a:off x="2197555" y="2321094"/>
              <a:ext cx="1054602" cy="660066"/>
            </a:xfrm>
            <a:prstGeom prst="curvedConnector3">
              <a:avLst/>
            </a:prstGeom>
            <a:ln>
              <a:solidFill>
                <a:schemeClr val="accent5">
                  <a:lumMod val="50000"/>
                  <a:alpha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urved Connector 56"/>
            <p:cNvCxnSpPr/>
            <p:nvPr/>
          </p:nvCxnSpPr>
          <p:spPr>
            <a:xfrm rot="16200000" flipH="1">
              <a:off x="3068793" y="2205001"/>
              <a:ext cx="971359" cy="941347"/>
            </a:xfrm>
            <a:prstGeom prst="curvedConnector3">
              <a:avLst/>
            </a:prstGeom>
            <a:ln>
              <a:solidFill>
                <a:schemeClr val="accent5">
                  <a:lumMod val="50000"/>
                  <a:alpha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urved Connector 58"/>
            <p:cNvCxnSpPr>
              <a:stCxn id="43" idx="2"/>
            </p:cNvCxnSpPr>
            <p:nvPr/>
          </p:nvCxnSpPr>
          <p:spPr>
            <a:xfrm rot="16200000" flipH="1">
              <a:off x="2447176" y="1896567"/>
              <a:ext cx="1164955" cy="1619472"/>
            </a:xfrm>
            <a:prstGeom prst="curvedConnector2">
              <a:avLst/>
            </a:prstGeom>
            <a:ln>
              <a:solidFill>
                <a:srgbClr val="FF0000">
                  <a:alpha val="50000"/>
                </a:srgb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urved Connector 59"/>
            <p:cNvCxnSpPr>
              <a:stCxn id="46" idx="1"/>
            </p:cNvCxnSpPr>
            <p:nvPr/>
          </p:nvCxnSpPr>
          <p:spPr>
            <a:xfrm rot="10800000" flipV="1">
              <a:off x="4315411" y="1852981"/>
              <a:ext cx="510386" cy="1325446"/>
            </a:xfrm>
            <a:prstGeom prst="curvedConnector2">
              <a:avLst/>
            </a:prstGeom>
            <a:ln>
              <a:solidFill>
                <a:srgbClr val="FF0000">
                  <a:alpha val="50000"/>
                </a:srgb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urved Connector 60"/>
            <p:cNvCxnSpPr>
              <a:endCxn id="69" idx="3"/>
            </p:cNvCxnSpPr>
            <p:nvPr/>
          </p:nvCxnSpPr>
          <p:spPr>
            <a:xfrm rot="5400000">
              <a:off x="7093434" y="2833641"/>
              <a:ext cx="1276379" cy="20025"/>
            </a:xfrm>
            <a:prstGeom prst="curvedConnector2">
              <a:avLst/>
            </a:prstGeom>
            <a:ln>
              <a:solidFill>
                <a:schemeClr val="accent2">
                  <a:lumMod val="50000"/>
                  <a:alpha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urved Connector 61"/>
            <p:cNvCxnSpPr/>
            <p:nvPr/>
          </p:nvCxnSpPr>
          <p:spPr>
            <a:xfrm rot="16200000" flipH="1">
              <a:off x="7224619" y="3531329"/>
              <a:ext cx="1" cy="1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7948464" y="923211"/>
            <a:ext cx="2343793" cy="944225"/>
            <a:chOff x="545205" y="1457650"/>
            <a:chExt cx="7390054" cy="2300497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072" y="1476827"/>
              <a:ext cx="636355" cy="636355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734" y="1490756"/>
              <a:ext cx="900366" cy="633070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205" y="1551489"/>
              <a:ext cx="1092790" cy="572337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4448" y="1502371"/>
              <a:ext cx="610811" cy="610811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5797" y="1582135"/>
              <a:ext cx="1188225" cy="541691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99" y="1457650"/>
              <a:ext cx="655532" cy="655532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998" y="1474202"/>
              <a:ext cx="605443" cy="605443"/>
            </a:xfrm>
            <a:prstGeom prst="rect">
              <a:avLst/>
            </a:prstGeom>
          </p:spPr>
        </p:pic>
        <p:grpSp>
          <p:nvGrpSpPr>
            <p:cNvPr id="81" name="Group 80"/>
            <p:cNvGrpSpPr/>
            <p:nvPr/>
          </p:nvGrpSpPr>
          <p:grpSpPr>
            <a:xfrm>
              <a:off x="5907554" y="3205536"/>
              <a:ext cx="1814056" cy="552611"/>
              <a:chOff x="1449797" y="4102100"/>
              <a:chExt cx="1814056" cy="552611"/>
            </a:xfrm>
          </p:grpSpPr>
          <p:sp>
            <p:nvSpPr>
              <p:cNvPr id="97" name="Shape 323"/>
              <p:cNvSpPr/>
              <p:nvPr/>
            </p:nvSpPr>
            <p:spPr>
              <a:xfrm>
                <a:off x="1449797" y="4102100"/>
                <a:ext cx="1814056" cy="552611"/>
              </a:xfrm>
              <a:prstGeom prst="roundRect">
                <a:avLst>
                  <a:gd name="adj" fmla="val 24588"/>
                </a:avLst>
              </a:prstGeom>
              <a:gradFill>
                <a:gsLst>
                  <a:gs pos="0">
                    <a:srgbClr val="0080FF"/>
                  </a:gs>
                  <a:gs pos="100000">
                    <a:srgbClr val="FFFFFF"/>
                  </a:gs>
                </a:gsLst>
                <a:lin ang="17400000"/>
              </a:gradFill>
              <a:ln w="25400">
                <a:solidFill/>
                <a:miter/>
              </a:ln>
            </p:spPr>
            <p:txBody>
              <a:bodyPr lIns="0" tIns="0" rIns="0" bIns="0"/>
              <a:lstStyle/>
              <a:p>
                <a:pPr defTabSz="914400"/>
                <a:endParaRPr>
                  <a:solidFill>
                    <a:prstClr val="black"/>
                  </a:solidFill>
                  <a:latin typeface="Candara"/>
                </a:endParaRPr>
              </a:p>
            </p:txBody>
          </p:sp>
          <p:sp>
            <p:nvSpPr>
              <p:cNvPr id="98" name="Shape 340"/>
              <p:cNvSpPr/>
              <p:nvPr/>
            </p:nvSpPr>
            <p:spPr>
              <a:xfrm>
                <a:off x="1546560" y="4212451"/>
                <a:ext cx="1320131" cy="29994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1600">
                    <a:uFill>
                      <a:solidFill/>
                    </a:uFill>
                    <a:latin typeface="Lucida Grande"/>
                    <a:ea typeface="Lucida Grande"/>
                    <a:cs typeface="Lucida Grande"/>
                    <a:sym typeface="Lucida Grande"/>
                  </a:defRPr>
                </a:lvl1pPr>
              </a:lstStyle>
              <a:p>
                <a:pPr defTabSz="914400">
                  <a:defRPr sz="1800">
                    <a:uFillTx/>
                  </a:defRPr>
                </a:pPr>
                <a:r>
                  <a:rPr sz="800" dirty="0">
                    <a:solidFill>
                      <a:prstClr val="black"/>
                    </a:solidFill>
                  </a:rPr>
                  <a:t>Outcome</a:t>
                </a:r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3942642" y="3178428"/>
              <a:ext cx="1567757" cy="579718"/>
              <a:chOff x="1449797" y="4102100"/>
              <a:chExt cx="1567757" cy="579718"/>
            </a:xfrm>
          </p:grpSpPr>
          <p:sp>
            <p:nvSpPr>
              <p:cNvPr id="95" name="Shape 323"/>
              <p:cNvSpPr/>
              <p:nvPr/>
            </p:nvSpPr>
            <p:spPr>
              <a:xfrm>
                <a:off x="1449797" y="4102100"/>
                <a:ext cx="1567757" cy="579718"/>
              </a:xfrm>
              <a:prstGeom prst="roundRect">
                <a:avLst>
                  <a:gd name="adj" fmla="val 24588"/>
                </a:avLst>
              </a:prstGeom>
              <a:gradFill>
                <a:gsLst>
                  <a:gs pos="0">
                    <a:srgbClr val="0080FF"/>
                  </a:gs>
                  <a:gs pos="100000">
                    <a:srgbClr val="FFFFFF"/>
                  </a:gs>
                </a:gsLst>
                <a:lin ang="17400000"/>
              </a:gradFill>
              <a:ln w="25400">
                <a:solidFill/>
                <a:miter/>
              </a:ln>
            </p:spPr>
            <p:txBody>
              <a:bodyPr lIns="0" tIns="0" rIns="0" bIns="0"/>
              <a:lstStyle/>
              <a:p>
                <a:pPr defTabSz="914400"/>
                <a:endParaRPr>
                  <a:solidFill>
                    <a:prstClr val="black"/>
                  </a:solidFill>
                  <a:latin typeface="Candara"/>
                </a:endParaRPr>
              </a:p>
            </p:txBody>
          </p:sp>
          <p:sp>
            <p:nvSpPr>
              <p:cNvPr id="96" name="Shape 340"/>
              <p:cNvSpPr/>
              <p:nvPr/>
            </p:nvSpPr>
            <p:spPr>
              <a:xfrm>
                <a:off x="1546560" y="4212451"/>
                <a:ext cx="1320131" cy="29994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1600">
                    <a:uFill>
                      <a:solidFill/>
                    </a:uFill>
                    <a:latin typeface="Lucida Grande"/>
                    <a:ea typeface="Lucida Grande"/>
                    <a:cs typeface="Lucida Grande"/>
                    <a:sym typeface="Lucida Grande"/>
                  </a:defRPr>
                </a:lvl1pPr>
              </a:lstStyle>
              <a:p>
                <a:pPr defTabSz="914400">
                  <a:defRPr sz="1800">
                    <a:uFillTx/>
                  </a:defRPr>
                </a:pPr>
                <a:r>
                  <a:rPr sz="800" dirty="0">
                    <a:solidFill>
                      <a:prstClr val="black"/>
                    </a:solidFill>
                  </a:rPr>
                  <a:t>Outcome</a:t>
                </a: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>
              <a:off x="1637995" y="3205536"/>
              <a:ext cx="1560035" cy="552611"/>
              <a:chOff x="1449797" y="4102100"/>
              <a:chExt cx="1560035" cy="552611"/>
            </a:xfrm>
          </p:grpSpPr>
          <p:sp>
            <p:nvSpPr>
              <p:cNvPr id="93" name="Shape 323"/>
              <p:cNvSpPr/>
              <p:nvPr/>
            </p:nvSpPr>
            <p:spPr>
              <a:xfrm>
                <a:off x="1449797" y="4102100"/>
                <a:ext cx="1560035" cy="552611"/>
              </a:xfrm>
              <a:prstGeom prst="roundRect">
                <a:avLst>
                  <a:gd name="adj" fmla="val 24588"/>
                </a:avLst>
              </a:prstGeom>
              <a:gradFill>
                <a:gsLst>
                  <a:gs pos="0">
                    <a:srgbClr val="0080FF"/>
                  </a:gs>
                  <a:gs pos="100000">
                    <a:srgbClr val="FFFFFF"/>
                  </a:gs>
                </a:gsLst>
                <a:lin ang="17400000"/>
              </a:gradFill>
              <a:ln w="25400">
                <a:solidFill/>
                <a:miter/>
              </a:ln>
            </p:spPr>
            <p:txBody>
              <a:bodyPr lIns="0" tIns="0" rIns="0" bIns="0"/>
              <a:lstStyle/>
              <a:p>
                <a:pPr defTabSz="914400"/>
                <a:endParaRPr>
                  <a:solidFill>
                    <a:prstClr val="black"/>
                  </a:solidFill>
                  <a:latin typeface="Candara"/>
                </a:endParaRPr>
              </a:p>
            </p:txBody>
          </p:sp>
          <p:sp>
            <p:nvSpPr>
              <p:cNvPr id="94" name="Shape 340"/>
              <p:cNvSpPr/>
              <p:nvPr/>
            </p:nvSpPr>
            <p:spPr>
              <a:xfrm>
                <a:off x="1546560" y="4212451"/>
                <a:ext cx="1320131" cy="29994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1600">
                    <a:uFill>
                      <a:solidFill/>
                    </a:uFill>
                    <a:latin typeface="Lucida Grande"/>
                    <a:ea typeface="Lucida Grande"/>
                    <a:cs typeface="Lucida Grande"/>
                    <a:sym typeface="Lucida Grande"/>
                  </a:defRPr>
                </a:lvl1pPr>
              </a:lstStyle>
              <a:p>
                <a:pPr defTabSz="914400">
                  <a:defRPr sz="1800">
                    <a:uFillTx/>
                  </a:defRPr>
                </a:pPr>
                <a:r>
                  <a:rPr sz="800" dirty="0">
                    <a:solidFill>
                      <a:prstClr val="black"/>
                    </a:solidFill>
                  </a:rPr>
                  <a:t>Outcome</a:t>
                </a:r>
              </a:p>
            </p:txBody>
          </p:sp>
        </p:grpSp>
        <p:cxnSp>
          <p:nvCxnSpPr>
            <p:cNvPr id="84" name="Curved Connector 83"/>
            <p:cNvCxnSpPr>
              <a:stCxn id="76" idx="2"/>
              <a:endCxn id="93" idx="0"/>
            </p:cNvCxnSpPr>
            <p:nvPr/>
          </p:nvCxnSpPr>
          <p:spPr>
            <a:xfrm rot="16200000" flipH="1">
              <a:off x="1213953" y="2001471"/>
              <a:ext cx="1081709" cy="1326414"/>
            </a:xfrm>
            <a:prstGeom prst="curvedConnector3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urved Connector 84"/>
            <p:cNvCxnSpPr>
              <a:stCxn id="74" idx="2"/>
              <a:endCxn id="95" idx="0"/>
            </p:cNvCxnSpPr>
            <p:nvPr/>
          </p:nvCxnSpPr>
          <p:spPr>
            <a:xfrm rot="5400000">
              <a:off x="5095764" y="1743940"/>
              <a:ext cx="1065247" cy="1803733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>
                  <a:alpha val="50000"/>
                </a:srgb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urved Connector 85"/>
            <p:cNvCxnSpPr>
              <a:stCxn id="79" idx="2"/>
              <a:endCxn id="97" idx="0"/>
            </p:cNvCxnSpPr>
            <p:nvPr/>
          </p:nvCxnSpPr>
          <p:spPr>
            <a:xfrm rot="16200000" flipH="1">
              <a:off x="4939898" y="1330851"/>
              <a:ext cx="1092354" cy="2657016"/>
            </a:xfrm>
            <a:prstGeom prst="curvedConnector3">
              <a:avLst/>
            </a:prstGeom>
            <a:ln>
              <a:solidFill>
                <a:schemeClr val="accent2">
                  <a:lumMod val="50000"/>
                  <a:alpha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urved Connector 86"/>
            <p:cNvCxnSpPr/>
            <p:nvPr/>
          </p:nvCxnSpPr>
          <p:spPr>
            <a:xfrm rot="5400000">
              <a:off x="2197555" y="2321094"/>
              <a:ext cx="1054602" cy="660066"/>
            </a:xfrm>
            <a:prstGeom prst="curvedConnector3">
              <a:avLst/>
            </a:prstGeom>
            <a:ln>
              <a:solidFill>
                <a:schemeClr val="accent5">
                  <a:lumMod val="50000"/>
                  <a:alpha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urved Connector 87"/>
            <p:cNvCxnSpPr/>
            <p:nvPr/>
          </p:nvCxnSpPr>
          <p:spPr>
            <a:xfrm rot="16200000" flipH="1">
              <a:off x="3068793" y="2205001"/>
              <a:ext cx="971359" cy="941347"/>
            </a:xfrm>
            <a:prstGeom prst="curvedConnector3">
              <a:avLst/>
            </a:prstGeom>
            <a:ln>
              <a:solidFill>
                <a:schemeClr val="accent5">
                  <a:lumMod val="50000"/>
                  <a:alpha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urved Connector 88"/>
            <p:cNvCxnSpPr>
              <a:stCxn id="75" idx="2"/>
            </p:cNvCxnSpPr>
            <p:nvPr/>
          </p:nvCxnSpPr>
          <p:spPr>
            <a:xfrm rot="16200000" flipH="1">
              <a:off x="2447176" y="1896567"/>
              <a:ext cx="1164955" cy="1619472"/>
            </a:xfrm>
            <a:prstGeom prst="curvedConnector2">
              <a:avLst/>
            </a:prstGeom>
            <a:ln>
              <a:solidFill>
                <a:srgbClr val="FF0000">
                  <a:alpha val="50000"/>
                </a:srgb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urved Connector 89"/>
            <p:cNvCxnSpPr>
              <a:stCxn id="78" idx="1"/>
            </p:cNvCxnSpPr>
            <p:nvPr/>
          </p:nvCxnSpPr>
          <p:spPr>
            <a:xfrm rot="10800000" flipV="1">
              <a:off x="4315411" y="1852981"/>
              <a:ext cx="510386" cy="1325446"/>
            </a:xfrm>
            <a:prstGeom prst="curvedConnector2">
              <a:avLst/>
            </a:prstGeom>
            <a:ln>
              <a:solidFill>
                <a:srgbClr val="FF0000">
                  <a:alpha val="50000"/>
                </a:srgb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urved Connector 90"/>
            <p:cNvCxnSpPr>
              <a:endCxn id="97" idx="3"/>
            </p:cNvCxnSpPr>
            <p:nvPr/>
          </p:nvCxnSpPr>
          <p:spPr>
            <a:xfrm rot="5400000">
              <a:off x="7093434" y="2833641"/>
              <a:ext cx="1276379" cy="20025"/>
            </a:xfrm>
            <a:prstGeom prst="curvedConnector2">
              <a:avLst/>
            </a:prstGeom>
            <a:ln>
              <a:solidFill>
                <a:schemeClr val="accent2">
                  <a:lumMod val="50000"/>
                  <a:alpha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urved Connector 91"/>
            <p:cNvCxnSpPr/>
            <p:nvPr/>
          </p:nvCxnSpPr>
          <p:spPr>
            <a:xfrm rot="16200000" flipH="1">
              <a:off x="7224619" y="3531329"/>
              <a:ext cx="1" cy="1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029288814"/>
              </p:ext>
            </p:extLst>
          </p:nvPr>
        </p:nvGraphicFramePr>
        <p:xfrm>
          <a:off x="3107008" y="3957470"/>
          <a:ext cx="5980994" cy="1999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cxnSp>
        <p:nvCxnSpPr>
          <p:cNvPr id="17" name="Curved Connector 16"/>
          <p:cNvCxnSpPr/>
          <p:nvPr/>
        </p:nvCxnSpPr>
        <p:spPr>
          <a:xfrm rot="16200000" flipH="1">
            <a:off x="2829611" y="2485788"/>
            <a:ext cx="2045533" cy="897830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endCxn id="15" idx="0"/>
          </p:cNvCxnSpPr>
          <p:nvPr/>
        </p:nvCxnSpPr>
        <p:spPr>
          <a:xfrm rot="5400000">
            <a:off x="5568093" y="2506472"/>
            <a:ext cx="1980410" cy="921586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urved Connector 38"/>
          <p:cNvCxnSpPr/>
          <p:nvPr/>
        </p:nvCxnSpPr>
        <p:spPr>
          <a:xfrm rot="5400000">
            <a:off x="7794612" y="2477495"/>
            <a:ext cx="1980412" cy="979542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2971978" y="2266512"/>
            <a:ext cx="6387382" cy="147732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ndara"/>
              </a:rPr>
              <a:t>Degree Completion Achievement: </a:t>
            </a:r>
          </a:p>
          <a:p>
            <a:pPr marL="800100" lvl="1" indent="-342900" defTabSz="914400">
              <a:buFont typeface="+mj-lt"/>
              <a:buAutoNum type="arabicPeriod"/>
            </a:pPr>
            <a:r>
              <a:rPr lang="en-US" b="1" i="1" dirty="0">
                <a:solidFill>
                  <a:srgbClr val="B7A9E0">
                    <a:lumMod val="50000"/>
                  </a:srgbClr>
                </a:solidFill>
                <a:latin typeface="Candara"/>
              </a:rPr>
              <a:t>Exceeds Program Expectation </a:t>
            </a:r>
            <a:r>
              <a:rPr lang="en-US" i="1" dirty="0">
                <a:solidFill>
                  <a:srgbClr val="B7A9E0">
                    <a:lumMod val="50000"/>
                  </a:srgbClr>
                </a:solidFill>
                <a:latin typeface="Candara"/>
              </a:rPr>
              <a:t>(Advanced)</a:t>
            </a:r>
          </a:p>
          <a:p>
            <a:pPr marL="800100" lvl="1" indent="-342900" defTabSz="914400">
              <a:buFont typeface="+mj-lt"/>
              <a:buAutoNum type="arabicPeriod"/>
            </a:pPr>
            <a:r>
              <a:rPr lang="en-US" b="1" i="1" dirty="0">
                <a:solidFill>
                  <a:srgbClr val="B7A9E0">
                    <a:lumMod val="50000"/>
                  </a:srgbClr>
                </a:solidFill>
                <a:latin typeface="Candara"/>
              </a:rPr>
              <a:t>Meets Program Expectations </a:t>
            </a:r>
            <a:r>
              <a:rPr lang="en-US" i="1" dirty="0">
                <a:solidFill>
                  <a:srgbClr val="B7A9E0">
                    <a:lumMod val="50000"/>
                  </a:srgbClr>
                </a:solidFill>
                <a:latin typeface="Candara"/>
              </a:rPr>
              <a:t>(Proficient)</a:t>
            </a:r>
          </a:p>
          <a:p>
            <a:pPr marL="800100" lvl="1" indent="-342900" defTabSz="914400">
              <a:buFont typeface="+mj-lt"/>
              <a:buAutoNum type="arabicPeriod"/>
            </a:pPr>
            <a:r>
              <a:rPr lang="en-US" b="1" i="1" dirty="0">
                <a:solidFill>
                  <a:srgbClr val="B7A9E0">
                    <a:lumMod val="50000"/>
                  </a:srgbClr>
                </a:solidFill>
                <a:latin typeface="Candara"/>
              </a:rPr>
              <a:t>Meets Minimum Program Expectations </a:t>
            </a:r>
            <a:r>
              <a:rPr lang="en-US" i="1" dirty="0">
                <a:solidFill>
                  <a:srgbClr val="B7A9E0">
                    <a:lumMod val="50000"/>
                  </a:srgbClr>
                </a:solidFill>
                <a:latin typeface="Candara"/>
              </a:rPr>
              <a:t>(Developing)</a:t>
            </a:r>
          </a:p>
          <a:p>
            <a:pPr marL="800100" lvl="1" indent="-342900" defTabSz="914400">
              <a:buFont typeface="+mj-lt"/>
              <a:buAutoNum type="arabicPeriod"/>
            </a:pPr>
            <a:r>
              <a:rPr lang="en-US" b="1" i="1" dirty="0">
                <a:solidFill>
                  <a:srgbClr val="B7A9E0">
                    <a:lumMod val="50000"/>
                  </a:srgbClr>
                </a:solidFill>
                <a:latin typeface="Candara"/>
              </a:rPr>
              <a:t>Does Not Meet Program Expectations </a:t>
            </a:r>
            <a:r>
              <a:rPr lang="en-US" i="1" dirty="0">
                <a:solidFill>
                  <a:srgbClr val="B7A9E0">
                    <a:lumMod val="50000"/>
                  </a:srgbClr>
                </a:solidFill>
                <a:latin typeface="Candara"/>
              </a:rPr>
              <a:t>(Unacceptable)</a:t>
            </a:r>
          </a:p>
        </p:txBody>
      </p:sp>
    </p:spTree>
    <p:extLst>
      <p:ext uri="{BB962C8B-B14F-4D97-AF65-F5344CB8AC3E}">
        <p14:creationId xmlns:p14="http://schemas.microsoft.com/office/powerpoint/2010/main" val="337131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P spid="10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06" y="-51233"/>
            <a:ext cx="10972800" cy="79993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Institutional Context: </a:t>
            </a:r>
            <a:r>
              <a:rPr lang="en-US" sz="3600" dirty="0" smtClean="0">
                <a:solidFill>
                  <a:schemeClr val="bg1"/>
                </a:solidFill>
              </a:rPr>
              <a:t>Reporting and Feedback Process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university classroom clip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86" y="2281196"/>
            <a:ext cx="3510117" cy="212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574" y="4841544"/>
            <a:ext cx="890700" cy="1179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2781" y="769717"/>
            <a:ext cx="1718285" cy="940460"/>
          </a:xfrm>
          <a:prstGeom prst="rect">
            <a:avLst/>
          </a:prstGeom>
        </p:spPr>
      </p:pic>
      <p:pic>
        <p:nvPicPr>
          <p:cNvPr id="1028" name="Picture 4" descr="Business Meeting Clip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877" y="2558631"/>
            <a:ext cx="1982429" cy="148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Up 6"/>
          <p:cNvSpPr/>
          <p:nvPr/>
        </p:nvSpPr>
        <p:spPr>
          <a:xfrm>
            <a:off x="1851013" y="1737924"/>
            <a:ext cx="265469" cy="69145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/>
          <p:cNvSpPr/>
          <p:nvPr/>
        </p:nvSpPr>
        <p:spPr>
          <a:xfrm>
            <a:off x="1927124" y="4205027"/>
            <a:ext cx="265469" cy="59266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Bent-Up 8"/>
          <p:cNvSpPr/>
          <p:nvPr/>
        </p:nvSpPr>
        <p:spPr>
          <a:xfrm>
            <a:off x="2840342" y="4644377"/>
            <a:ext cx="2203605" cy="768281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row: Bent-Up 11"/>
          <p:cNvSpPr/>
          <p:nvPr/>
        </p:nvSpPr>
        <p:spPr>
          <a:xfrm rot="10800000" flipH="1">
            <a:off x="3010896" y="1280033"/>
            <a:ext cx="1857962" cy="768281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3516" y="2799568"/>
            <a:ext cx="3134276" cy="1002968"/>
          </a:xfrm>
          <a:prstGeom prst="rect">
            <a:avLst/>
          </a:prstGeom>
        </p:spPr>
      </p:pic>
      <p:sp>
        <p:nvSpPr>
          <p:cNvPr id="14" name="Arrow: Curved Down 13"/>
          <p:cNvSpPr/>
          <p:nvPr/>
        </p:nvSpPr>
        <p:spPr>
          <a:xfrm>
            <a:off x="5361130" y="1116463"/>
            <a:ext cx="4181076" cy="1362316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Curved Left 14"/>
          <p:cNvSpPr/>
          <p:nvPr/>
        </p:nvSpPr>
        <p:spPr>
          <a:xfrm rot="5572205">
            <a:off x="6547722" y="2857807"/>
            <a:ext cx="1423539" cy="416531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943278" y="3941425"/>
            <a:ext cx="1099535" cy="796091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943277" y="1850194"/>
            <a:ext cx="1099536" cy="84226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3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64337" y="706967"/>
            <a:ext cx="10972800" cy="317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Lucida Sans"/>
                <a:ea typeface="MS PGothic" panose="020B0600070205080204" pitchFamily="34" charset="-128"/>
                <a:cs typeface="Lucida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Lucida Sans"/>
                <a:ea typeface="MS PGothic" panose="020B0600070205080204" pitchFamily="34" charset="-128"/>
                <a:cs typeface="Lucida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ucida Sans"/>
                <a:ea typeface="MS PGothic" panose="020B0600070205080204" pitchFamily="34" charset="-128"/>
                <a:cs typeface="Lucida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Lucida Sans"/>
                <a:ea typeface="MS PGothic" panose="020B0600070205080204" pitchFamily="34" charset="-128"/>
                <a:cs typeface="Lucida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Lucida Sans"/>
                <a:ea typeface="MS PGothic" panose="020B0600070205080204" pitchFamily="34" charset="-128"/>
                <a:cs typeface="Lucida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Automate data collection and visualization</a:t>
            </a:r>
          </a:p>
          <a:p>
            <a:pPr>
              <a:defRPr/>
            </a:pPr>
            <a:r>
              <a:rPr lang="en-US" dirty="0"/>
              <a:t>User-specified breakdowns</a:t>
            </a:r>
          </a:p>
          <a:p>
            <a:pPr>
              <a:defRPr/>
            </a:pPr>
            <a:r>
              <a:rPr lang="en-US" dirty="0"/>
              <a:t>Customized reports for each program</a:t>
            </a:r>
          </a:p>
          <a:p>
            <a:pPr>
              <a:defRPr/>
            </a:pPr>
            <a:r>
              <a:rPr lang="en-US" dirty="0" smtClean="0"/>
              <a:t>All </a:t>
            </a:r>
            <a:r>
              <a:rPr lang="en-US" dirty="0"/>
              <a:t>assessment data available in one place</a:t>
            </a:r>
          </a:p>
          <a:p>
            <a:pPr>
              <a:defRPr/>
            </a:pPr>
            <a:r>
              <a:rPr lang="en-US" dirty="0" smtClean="0"/>
              <a:t>Use tools already available</a:t>
            </a: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>
            <a:off x="891118" y="4322234"/>
            <a:ext cx="1026583" cy="1394884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5125" name="TextBox 5"/>
          <p:cNvSpPr txBox="1">
            <a:spLocks noChangeArrowheads="1"/>
          </p:cNvSpPr>
          <p:nvPr/>
        </p:nvSpPr>
        <p:spPr bwMode="auto">
          <a:xfrm>
            <a:off x="2178051" y="4654551"/>
            <a:ext cx="294640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>
                <a:latin typeface="Calibri" panose="020F0502020204030204" pitchFamily="34" charset="0"/>
              </a:rPr>
              <a:t>Workload</a:t>
            </a:r>
          </a:p>
        </p:txBody>
      </p:sp>
      <p:sp>
        <p:nvSpPr>
          <p:cNvPr id="7" name="Down Arrow 6"/>
          <p:cNvSpPr/>
          <p:nvPr/>
        </p:nvSpPr>
        <p:spPr>
          <a:xfrm rot="10800000">
            <a:off x="5863167" y="4322234"/>
            <a:ext cx="1026584" cy="1394884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5127" name="TextBox 7"/>
          <p:cNvSpPr txBox="1">
            <a:spLocks noChangeArrowheads="1"/>
          </p:cNvSpPr>
          <p:nvPr/>
        </p:nvSpPr>
        <p:spPr bwMode="auto">
          <a:xfrm>
            <a:off x="7150100" y="4654551"/>
            <a:ext cx="294640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>
                <a:latin typeface="Calibri" panose="020F0502020204030204" pitchFamily="34" charset="0"/>
              </a:rPr>
              <a:t>Impact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5667" y="23284"/>
            <a:ext cx="10972800" cy="683683"/>
          </a:xfrm>
        </p:spPr>
        <p:txBody>
          <a:bodyPr/>
          <a:lstStyle/>
          <a:p>
            <a:r>
              <a:rPr lang="en-US" altLang="en-US" sz="3733" dirty="0" smtClean="0">
                <a:solidFill>
                  <a:schemeClr val="bg1"/>
                </a:solidFill>
                <a:latin typeface="Lucida Sans" panose="020B0602030504020204" pitchFamily="34" charset="0"/>
                <a:cs typeface="Lucida Sans" panose="020B0602030504020204" pitchFamily="34" charset="0"/>
              </a:rPr>
              <a:t>Project Goals</a:t>
            </a:r>
            <a:endParaRPr lang="en-US" altLang="en-US" sz="3733" dirty="0">
              <a:solidFill>
                <a:schemeClr val="bg1"/>
              </a:solidFill>
              <a:latin typeface="Lucida Sans" panose="020B0602030504020204" pitchFamily="34" charset="0"/>
              <a:cs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40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/>
          <p:cNvSpPr/>
          <p:nvPr/>
        </p:nvSpPr>
        <p:spPr>
          <a:xfrm>
            <a:off x="7877634" y="816083"/>
            <a:ext cx="3273136" cy="21438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w Cen MT" panose="020B0602020104020603" pitchFamily="34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971538" y="829761"/>
            <a:ext cx="3273136" cy="21301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w Cen MT" panose="020B06020201040206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2772" y="938405"/>
            <a:ext cx="3041057" cy="400110"/>
          </a:xfrm>
          <a:prstGeom prst="rect">
            <a:avLst/>
          </a:prstGeom>
          <a:solidFill>
            <a:srgbClr val="7030A0"/>
          </a:solidFill>
          <a:effectLst>
            <a:outerShdw blurRad="50800" dist="38100" dir="2940000" sx="103000" sy="103000" algn="tl" rotWithShape="0">
              <a:scrgbClr r="0" g="0" b="0">
                <a:alpha val="43000"/>
              </a:sc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3175">
                  <a:noFill/>
                  <a:prstDash val="solid"/>
                </a:ln>
                <a:solidFill>
                  <a:schemeClr val="bg1"/>
                </a:solidFill>
                <a:latin typeface="Tw Cen MT" panose="020B0602020104020603" pitchFamily="34" charset="0"/>
              </a:rPr>
              <a:t>Set Up Program Outcomes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4164" y="2308755"/>
            <a:ext cx="883792" cy="400110"/>
          </a:xfrm>
          <a:prstGeom prst="rect">
            <a:avLst/>
          </a:prstGeom>
          <a:solidFill>
            <a:srgbClr val="7030A0"/>
          </a:solidFill>
          <a:effectLst>
            <a:outerShdw blurRad="50800" dist="38100" dir="2940000" sx="103000" sy="103000" algn="tl" rotWithShape="0">
              <a:scrgbClr r="0" g="0" b="0">
                <a:alpha val="43000"/>
              </a:sc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3175">
                  <a:noFill/>
                  <a:prstDash val="solid"/>
                </a:ln>
                <a:solidFill>
                  <a:schemeClr val="bg1"/>
                </a:solidFill>
                <a:latin typeface="Tw Cen MT" panose="020B0602020104020603" pitchFamily="34" charset="0"/>
              </a:rPr>
              <a:t>SLO 1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282633" y="3547064"/>
            <a:ext cx="11521440" cy="50343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966614" y="4077712"/>
            <a:ext cx="3273136" cy="19327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w Cen MT" panose="020B0602020104020603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167481" y="2305288"/>
            <a:ext cx="878758" cy="400110"/>
          </a:xfrm>
          <a:prstGeom prst="rect">
            <a:avLst/>
          </a:prstGeom>
          <a:solidFill>
            <a:srgbClr val="7030A0"/>
          </a:solidFill>
          <a:effectLst>
            <a:outerShdw blurRad="50800" dist="38100" dir="2940000" sx="103000" sy="103000" algn="tl" rotWithShape="0">
              <a:scrgbClr r="0" g="0" b="0">
                <a:alpha val="43000"/>
              </a:sc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3175">
                  <a:noFill/>
                  <a:prstDash val="solid"/>
                </a:ln>
                <a:solidFill>
                  <a:schemeClr val="bg1"/>
                </a:solidFill>
                <a:latin typeface="Tw Cen MT" panose="020B0602020104020603" pitchFamily="34" charset="0"/>
              </a:rPr>
              <a:t>SLO 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232741" y="2291208"/>
            <a:ext cx="830303" cy="400110"/>
          </a:xfrm>
          <a:prstGeom prst="rect">
            <a:avLst/>
          </a:prstGeom>
          <a:solidFill>
            <a:srgbClr val="7030A0"/>
          </a:solidFill>
          <a:effectLst>
            <a:outerShdw blurRad="50800" dist="38100" dir="2940000" sx="103000" sy="103000" algn="tl" rotWithShape="0">
              <a:scrgbClr r="0" g="0" b="0">
                <a:alpha val="43000"/>
              </a:sc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3175">
                  <a:noFill/>
                  <a:prstDash val="solid"/>
                </a:ln>
                <a:solidFill>
                  <a:schemeClr val="bg1"/>
                </a:solidFill>
                <a:latin typeface="Tw Cen MT" panose="020B0602020104020603" pitchFamily="34" charset="0"/>
              </a:rPr>
              <a:t>SLO 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978105" y="959184"/>
            <a:ext cx="3041057" cy="461665"/>
          </a:xfrm>
          <a:prstGeom prst="rect">
            <a:avLst/>
          </a:prstGeom>
          <a:solidFill>
            <a:srgbClr val="7030A0"/>
          </a:solidFill>
          <a:effectLst>
            <a:outerShdw blurRad="50800" dist="38100" dir="2940000" sx="103000" sy="103000" algn="tl" rotWithShape="0">
              <a:scrgbClr r="0" g="0" b="0">
                <a:alpha val="43000"/>
              </a:sc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3175">
                  <a:noFill/>
                  <a:prstDash val="solid"/>
                </a:ln>
                <a:solidFill>
                  <a:schemeClr val="bg1"/>
                </a:solidFill>
                <a:latin typeface="Tw Cen MT" panose="020B0602020104020603" pitchFamily="34" charset="0"/>
              </a:rPr>
              <a:t>Program Reporting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091688" y="4180870"/>
            <a:ext cx="3041057" cy="400110"/>
          </a:xfrm>
          <a:prstGeom prst="rect">
            <a:avLst/>
          </a:prstGeom>
          <a:solidFill>
            <a:srgbClr val="7030A0"/>
          </a:solidFill>
          <a:effectLst>
            <a:outerShdw blurRad="50800" dist="38100" dir="2940000" sx="103000" sy="103000" algn="tl" rotWithShape="0">
              <a:scrgbClr r="0" g="0" b="0">
                <a:alpha val="43000"/>
              </a:sc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3175">
                  <a:noFill/>
                  <a:prstDash val="solid"/>
                </a:ln>
                <a:solidFill>
                  <a:schemeClr val="bg1"/>
                </a:solidFill>
                <a:latin typeface="Tw Cen MT" panose="020B0602020104020603" pitchFamily="34" charset="0"/>
              </a:rPr>
              <a:t>Import &amp; Align Outcomes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687404" y="3501629"/>
            <a:ext cx="2822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w Cen MT" panose="020B0602020104020603" pitchFamily="34" charset="0"/>
              </a:rPr>
              <a:t>Course Level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687404" y="3003891"/>
            <a:ext cx="2822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w Cen MT" panose="020B0602020104020603" pitchFamily="34" charset="0"/>
              </a:rPr>
              <a:t>Program Level</a:t>
            </a:r>
          </a:p>
        </p:txBody>
      </p:sp>
      <p:sp>
        <p:nvSpPr>
          <p:cNvPr id="83" name="Rectangle 82"/>
          <p:cNvSpPr/>
          <p:nvPr/>
        </p:nvSpPr>
        <p:spPr>
          <a:xfrm>
            <a:off x="7877634" y="4083763"/>
            <a:ext cx="3273136" cy="19327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w Cen MT" panose="020B0602020104020603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998868" y="4194738"/>
            <a:ext cx="3041057" cy="461665"/>
          </a:xfrm>
          <a:prstGeom prst="rect">
            <a:avLst/>
          </a:prstGeom>
          <a:solidFill>
            <a:srgbClr val="7030A0"/>
          </a:solidFill>
          <a:effectLst>
            <a:outerShdw blurRad="50800" dist="38100" dir="2940000" sx="103000" sy="103000" algn="tl" rotWithShape="0">
              <a:scrgbClr r="0" g="0" b="0">
                <a:alpha val="43000"/>
              </a:sc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3175">
                  <a:noFill/>
                  <a:prstDash val="solid"/>
                </a:ln>
                <a:solidFill>
                  <a:schemeClr val="bg1"/>
                </a:solidFill>
                <a:latin typeface="Tw Cen MT" panose="020B0602020104020603" pitchFamily="34" charset="0"/>
              </a:rPr>
              <a:t>Assess Outcomes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127188" y="1504140"/>
            <a:ext cx="900769" cy="704889"/>
          </a:xfrm>
          <a:prstGeom prst="roundRect">
            <a:avLst>
              <a:gd name="adj" fmla="val 10000"/>
            </a:avLst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64" t="3334" r="-1064" b="3334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Rounded Rectangle 27"/>
          <p:cNvSpPr/>
          <p:nvPr/>
        </p:nvSpPr>
        <p:spPr>
          <a:xfrm>
            <a:off x="2167481" y="1514226"/>
            <a:ext cx="878759" cy="684715"/>
          </a:xfrm>
          <a:prstGeom prst="roundRect">
            <a:avLst>
              <a:gd name="adj" fmla="val 10000"/>
            </a:avLst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Rounded Rectangle 29"/>
          <p:cNvSpPr/>
          <p:nvPr/>
        </p:nvSpPr>
        <p:spPr>
          <a:xfrm>
            <a:off x="3227871" y="1505614"/>
            <a:ext cx="835173" cy="674212"/>
          </a:xfrm>
          <a:prstGeom prst="roundRect">
            <a:avLst>
              <a:gd name="adj" fmla="val 10000"/>
            </a:avLst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277" t="-14761" r="-11277" b="-14761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8" name="Group 37"/>
          <p:cNvGrpSpPr/>
          <p:nvPr/>
        </p:nvGrpSpPr>
        <p:grpSpPr>
          <a:xfrm>
            <a:off x="1258651" y="4666140"/>
            <a:ext cx="2645095" cy="980799"/>
            <a:chOff x="545205" y="1457650"/>
            <a:chExt cx="7390054" cy="2300497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072" y="1476827"/>
              <a:ext cx="636355" cy="636355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734" y="1490756"/>
              <a:ext cx="900366" cy="63307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205" y="1551489"/>
              <a:ext cx="1092790" cy="572337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4448" y="1502371"/>
              <a:ext cx="610811" cy="61081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5797" y="1582135"/>
              <a:ext cx="1188225" cy="541691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99" y="1457650"/>
              <a:ext cx="655532" cy="655532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998" y="1474202"/>
              <a:ext cx="605443" cy="605443"/>
            </a:xfrm>
            <a:prstGeom prst="rect">
              <a:avLst/>
            </a:prstGeom>
          </p:spPr>
        </p:pic>
        <p:grpSp>
          <p:nvGrpSpPr>
            <p:cNvPr id="47" name="Group 46"/>
            <p:cNvGrpSpPr/>
            <p:nvPr/>
          </p:nvGrpSpPr>
          <p:grpSpPr>
            <a:xfrm>
              <a:off x="5907554" y="3205536"/>
              <a:ext cx="1814056" cy="552611"/>
              <a:chOff x="1449797" y="4102100"/>
              <a:chExt cx="1814056" cy="552611"/>
            </a:xfrm>
          </p:grpSpPr>
          <p:sp>
            <p:nvSpPr>
              <p:cNvPr id="63" name="Shape 323"/>
              <p:cNvSpPr/>
              <p:nvPr/>
            </p:nvSpPr>
            <p:spPr>
              <a:xfrm>
                <a:off x="1449797" y="4102100"/>
                <a:ext cx="1814056" cy="552611"/>
              </a:xfrm>
              <a:prstGeom prst="roundRect">
                <a:avLst>
                  <a:gd name="adj" fmla="val 24588"/>
                </a:avLst>
              </a:prstGeom>
              <a:gradFill>
                <a:gsLst>
                  <a:gs pos="0">
                    <a:srgbClr val="0080FF"/>
                  </a:gs>
                  <a:gs pos="100000">
                    <a:srgbClr val="FFFFFF"/>
                  </a:gs>
                </a:gsLst>
                <a:lin ang="17400000"/>
              </a:gradFill>
              <a:ln w="25400">
                <a:solidFill/>
                <a:miter/>
              </a:ln>
            </p:spPr>
            <p:txBody>
              <a:bodyPr lIns="0" tIns="0" rIns="0" bIns="0"/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Shape 340"/>
              <p:cNvSpPr/>
              <p:nvPr/>
            </p:nvSpPr>
            <p:spPr>
              <a:xfrm>
                <a:off x="1546560" y="4212451"/>
                <a:ext cx="1320131" cy="29994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1600">
                    <a:uFill>
                      <a:solidFill/>
                    </a:uFill>
                    <a:latin typeface="Lucida Grande"/>
                    <a:ea typeface="Lucida Grande"/>
                    <a:cs typeface="Lucida Grande"/>
                    <a:sym typeface="Lucida Grande"/>
                  </a:defRPr>
                </a:lvl1pPr>
              </a:lstStyle>
              <a:p>
                <a:pPr algn="ctr">
                  <a:defRPr sz="1800">
                    <a:uFillTx/>
                  </a:defRPr>
                </a:pPr>
                <a:r>
                  <a:rPr lang="en-US" sz="800" b="1" dirty="0">
                    <a:solidFill>
                      <a:prstClr val="black"/>
                    </a:solidFill>
                  </a:rPr>
                  <a:t>SLO 3</a:t>
                </a:r>
                <a:endParaRPr sz="800" b="1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3942642" y="3178428"/>
              <a:ext cx="1567757" cy="549737"/>
              <a:chOff x="1449797" y="4102100"/>
              <a:chExt cx="1567757" cy="549737"/>
            </a:xfrm>
          </p:grpSpPr>
          <p:sp>
            <p:nvSpPr>
              <p:cNvPr id="61" name="Shape 323"/>
              <p:cNvSpPr/>
              <p:nvPr/>
            </p:nvSpPr>
            <p:spPr>
              <a:xfrm>
                <a:off x="1449797" y="4102100"/>
                <a:ext cx="1567757" cy="549737"/>
              </a:xfrm>
              <a:prstGeom prst="roundRect">
                <a:avLst>
                  <a:gd name="adj" fmla="val 24588"/>
                </a:avLst>
              </a:prstGeom>
              <a:gradFill>
                <a:gsLst>
                  <a:gs pos="0">
                    <a:srgbClr val="0080FF"/>
                  </a:gs>
                  <a:gs pos="100000">
                    <a:srgbClr val="FFFFFF"/>
                  </a:gs>
                </a:gsLst>
                <a:lin ang="17400000"/>
              </a:gradFill>
              <a:ln w="25400">
                <a:solidFill/>
                <a:miter/>
              </a:ln>
            </p:spPr>
            <p:txBody>
              <a:bodyPr lIns="0" tIns="0" rIns="0" bIns="0"/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Shape 340"/>
              <p:cNvSpPr/>
              <p:nvPr/>
            </p:nvSpPr>
            <p:spPr>
              <a:xfrm>
                <a:off x="1546560" y="4212451"/>
                <a:ext cx="1320131" cy="29994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1600">
                    <a:uFill>
                      <a:solidFill/>
                    </a:uFill>
                    <a:latin typeface="Lucida Grande"/>
                    <a:ea typeface="Lucida Grande"/>
                    <a:cs typeface="Lucida Grande"/>
                    <a:sym typeface="Lucida Grande"/>
                  </a:defRPr>
                </a:lvl1pPr>
              </a:lstStyle>
              <a:p>
                <a:pPr algn="ctr">
                  <a:defRPr sz="1800">
                    <a:uFillTx/>
                  </a:defRPr>
                </a:pPr>
                <a:r>
                  <a:rPr lang="en-US" sz="800" b="1" dirty="0">
                    <a:solidFill>
                      <a:prstClr val="black"/>
                    </a:solidFill>
                  </a:rPr>
                  <a:t>SLO 2</a:t>
                </a:r>
                <a:endParaRPr sz="800" b="1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1637995" y="3205538"/>
              <a:ext cx="1560035" cy="505556"/>
              <a:chOff x="1449797" y="4102102"/>
              <a:chExt cx="1560035" cy="505556"/>
            </a:xfrm>
          </p:grpSpPr>
          <p:sp>
            <p:nvSpPr>
              <p:cNvPr id="59" name="Shape 323"/>
              <p:cNvSpPr/>
              <p:nvPr/>
            </p:nvSpPr>
            <p:spPr>
              <a:xfrm>
                <a:off x="1449797" y="4102102"/>
                <a:ext cx="1560035" cy="505556"/>
              </a:xfrm>
              <a:prstGeom prst="roundRect">
                <a:avLst>
                  <a:gd name="adj" fmla="val 24588"/>
                </a:avLst>
              </a:prstGeom>
              <a:gradFill>
                <a:gsLst>
                  <a:gs pos="0">
                    <a:srgbClr val="0080FF"/>
                  </a:gs>
                  <a:gs pos="100000">
                    <a:srgbClr val="FFFFFF"/>
                  </a:gs>
                </a:gsLst>
                <a:lin ang="17400000"/>
              </a:gradFill>
              <a:ln w="25400">
                <a:solidFill/>
                <a:miter/>
              </a:ln>
            </p:spPr>
            <p:txBody>
              <a:bodyPr lIns="0" tIns="0" rIns="0" bIns="0"/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Shape 340"/>
              <p:cNvSpPr/>
              <p:nvPr/>
            </p:nvSpPr>
            <p:spPr>
              <a:xfrm>
                <a:off x="1546560" y="4212451"/>
                <a:ext cx="1320131" cy="29994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1600">
                    <a:uFill>
                      <a:solidFill/>
                    </a:uFill>
                    <a:latin typeface="Lucida Grande"/>
                    <a:ea typeface="Lucida Grande"/>
                    <a:cs typeface="Lucida Grande"/>
                    <a:sym typeface="Lucida Grande"/>
                  </a:defRPr>
                </a:lvl1pPr>
              </a:lstStyle>
              <a:p>
                <a:pPr algn="ctr">
                  <a:defRPr sz="1800">
                    <a:uFillTx/>
                  </a:defRPr>
                </a:pPr>
                <a:r>
                  <a:rPr lang="en-US" sz="800" b="1" dirty="0">
                    <a:solidFill>
                      <a:prstClr val="black"/>
                    </a:solidFill>
                  </a:rPr>
                  <a:t>SLO 1</a:t>
                </a:r>
                <a:endParaRPr sz="800" b="1" dirty="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50" name="Curved Connector 49"/>
            <p:cNvCxnSpPr>
              <a:stCxn id="42" idx="2"/>
              <a:endCxn id="59" idx="0"/>
            </p:cNvCxnSpPr>
            <p:nvPr/>
          </p:nvCxnSpPr>
          <p:spPr>
            <a:xfrm rot="16200000" flipH="1">
              <a:off x="1213952" y="2001474"/>
              <a:ext cx="1081711" cy="1326413"/>
            </a:xfrm>
            <a:prstGeom prst="curvedConnector3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39" idx="2"/>
              <a:endCxn id="61" idx="0"/>
            </p:cNvCxnSpPr>
            <p:nvPr/>
          </p:nvCxnSpPr>
          <p:spPr>
            <a:xfrm rot="5400000">
              <a:off x="5095764" y="1743939"/>
              <a:ext cx="1065245" cy="1803729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>
                  <a:alpha val="50000"/>
                </a:srgb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>
              <a:stCxn id="45" idx="2"/>
              <a:endCxn id="63" idx="0"/>
            </p:cNvCxnSpPr>
            <p:nvPr/>
          </p:nvCxnSpPr>
          <p:spPr>
            <a:xfrm rot="16200000" flipH="1">
              <a:off x="4939898" y="1330851"/>
              <a:ext cx="1092354" cy="2657016"/>
            </a:xfrm>
            <a:prstGeom prst="curvedConnector3">
              <a:avLst/>
            </a:prstGeom>
            <a:ln>
              <a:solidFill>
                <a:schemeClr val="accent2">
                  <a:lumMod val="50000"/>
                  <a:alpha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urved Connector 52"/>
            <p:cNvCxnSpPr/>
            <p:nvPr/>
          </p:nvCxnSpPr>
          <p:spPr>
            <a:xfrm rot="5400000">
              <a:off x="2197555" y="2321094"/>
              <a:ext cx="1054602" cy="660066"/>
            </a:xfrm>
            <a:prstGeom prst="curvedConnector3">
              <a:avLst/>
            </a:prstGeom>
            <a:ln>
              <a:solidFill>
                <a:schemeClr val="accent5">
                  <a:lumMod val="50000"/>
                  <a:alpha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/>
            <p:nvPr/>
          </p:nvCxnSpPr>
          <p:spPr>
            <a:xfrm rot="16200000" flipH="1">
              <a:off x="3068793" y="2205001"/>
              <a:ext cx="971359" cy="941347"/>
            </a:xfrm>
            <a:prstGeom prst="curvedConnector3">
              <a:avLst/>
            </a:prstGeom>
            <a:ln>
              <a:solidFill>
                <a:schemeClr val="accent5">
                  <a:lumMod val="50000"/>
                  <a:alpha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urved Connector 54"/>
            <p:cNvCxnSpPr>
              <a:stCxn id="41" idx="2"/>
            </p:cNvCxnSpPr>
            <p:nvPr/>
          </p:nvCxnSpPr>
          <p:spPr>
            <a:xfrm rot="16200000" flipH="1">
              <a:off x="2447176" y="1896567"/>
              <a:ext cx="1164955" cy="1619472"/>
            </a:xfrm>
            <a:prstGeom prst="curvedConnector2">
              <a:avLst/>
            </a:prstGeom>
            <a:ln>
              <a:solidFill>
                <a:srgbClr val="FF0000">
                  <a:alpha val="50000"/>
                </a:srgb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urved Connector 55"/>
            <p:cNvCxnSpPr>
              <a:stCxn id="44" idx="1"/>
            </p:cNvCxnSpPr>
            <p:nvPr/>
          </p:nvCxnSpPr>
          <p:spPr>
            <a:xfrm rot="10800000" flipV="1">
              <a:off x="4315411" y="1852981"/>
              <a:ext cx="510386" cy="1325446"/>
            </a:xfrm>
            <a:prstGeom prst="curvedConnector2">
              <a:avLst/>
            </a:prstGeom>
            <a:ln>
              <a:solidFill>
                <a:srgbClr val="FF0000">
                  <a:alpha val="50000"/>
                </a:srgb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urved Connector 56"/>
            <p:cNvCxnSpPr>
              <a:endCxn id="63" idx="3"/>
            </p:cNvCxnSpPr>
            <p:nvPr/>
          </p:nvCxnSpPr>
          <p:spPr>
            <a:xfrm rot="5400000">
              <a:off x="7093434" y="2833641"/>
              <a:ext cx="1276379" cy="20025"/>
            </a:xfrm>
            <a:prstGeom prst="curvedConnector2">
              <a:avLst/>
            </a:prstGeom>
            <a:ln>
              <a:solidFill>
                <a:schemeClr val="accent2">
                  <a:lumMod val="50000"/>
                  <a:alpha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urved Connector 57"/>
            <p:cNvCxnSpPr/>
            <p:nvPr/>
          </p:nvCxnSpPr>
          <p:spPr>
            <a:xfrm rot="16200000" flipH="1">
              <a:off x="7224619" y="3531329"/>
              <a:ext cx="1" cy="1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image22.png" descr="facultyreview.png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038806" y="4820753"/>
            <a:ext cx="1061600" cy="1115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Picture 4" descr="Business Meeting Clip Ar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777" y="1607677"/>
            <a:ext cx="1603601" cy="1202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office.lasakovi.com/excel/power-bi/power-bi-instalace/logo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603" y="1956527"/>
            <a:ext cx="691818" cy="50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17" y="2114891"/>
            <a:ext cx="107738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Down Arrow 78"/>
          <p:cNvSpPr/>
          <p:nvPr/>
        </p:nvSpPr>
        <p:spPr>
          <a:xfrm>
            <a:off x="1921206" y="2951856"/>
            <a:ext cx="1309256" cy="1116554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w Cen MT" panose="020B0602020104020603" pitchFamily="34" charset="0"/>
            </a:endParaRPr>
          </a:p>
        </p:txBody>
      </p:sp>
      <p:sp>
        <p:nvSpPr>
          <p:cNvPr id="69" name="Down Arrow 68"/>
          <p:cNvSpPr/>
          <p:nvPr/>
        </p:nvSpPr>
        <p:spPr>
          <a:xfrm rot="16200000">
            <a:off x="5473043" y="3790094"/>
            <a:ext cx="1309256" cy="2765212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w Cen MT" panose="020B0602020104020603" pitchFamily="34" charset="0"/>
            </a:endParaRPr>
          </a:p>
        </p:txBody>
      </p:sp>
      <p:sp>
        <p:nvSpPr>
          <p:cNvPr id="75" name="Down Arrow 74"/>
          <p:cNvSpPr/>
          <p:nvPr/>
        </p:nvSpPr>
        <p:spPr>
          <a:xfrm rot="10800000">
            <a:off x="9002547" y="2957134"/>
            <a:ext cx="1309256" cy="1116554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w Cen MT" panose="020B0602020104020603" pitchFamily="34" charset="0"/>
            </a:endParaRPr>
          </a:p>
        </p:txBody>
      </p:sp>
      <p:sp>
        <p:nvSpPr>
          <p:cNvPr id="76" name="Title 8"/>
          <p:cNvSpPr txBox="1">
            <a:spLocks/>
          </p:cNvSpPr>
          <p:nvPr/>
        </p:nvSpPr>
        <p:spPr bwMode="auto">
          <a:xfrm>
            <a:off x="742950" y="54253"/>
            <a:ext cx="1097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 kern="1200">
                <a:solidFill>
                  <a:schemeClr val="tx1"/>
                </a:solidFill>
                <a:latin typeface="Lucida Sans"/>
                <a:ea typeface="MS PGothic" panose="020B0600070205080204" pitchFamily="34" charset="-128"/>
                <a:cs typeface="Lucida Sans"/>
              </a:defRPr>
            </a:lvl1pPr>
            <a:lvl2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2pPr>
            <a:lvl3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3pPr>
            <a:lvl4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4pPr>
            <a:lvl5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5pPr>
            <a:lvl6pPr marL="609585" algn="ctr" defTabSz="609585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1219170" algn="ctr" defTabSz="609585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828754" algn="ctr" defTabSz="609585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2438339" algn="ctr" defTabSz="609585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LMS Setup and Overall Workflow</a:t>
            </a:r>
            <a:endParaRPr lang="en-US" sz="3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74" grpId="0" animBg="1"/>
      <p:bldP spid="4" grpId="0" animBg="1"/>
      <p:bldP spid="5" grpId="0" animBg="1"/>
      <p:bldP spid="77" grpId="0" animBg="1"/>
      <p:bldP spid="66" grpId="0" animBg="1"/>
      <p:bldP spid="67" grpId="0" animBg="1"/>
      <p:bldP spid="68" grpId="0" animBg="1"/>
      <p:bldP spid="70" grpId="0" animBg="1"/>
      <p:bldP spid="83" grpId="0" animBg="1"/>
      <p:bldP spid="85" grpId="0" animBg="1"/>
      <p:bldP spid="79" grpId="0" animBg="1"/>
      <p:bldP spid="69" grpId="0" animBg="1"/>
      <p:bldP spid="7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8"/>
          <p:cNvSpPr txBox="1">
            <a:spLocks/>
          </p:cNvSpPr>
          <p:nvPr/>
        </p:nvSpPr>
        <p:spPr bwMode="auto">
          <a:xfrm>
            <a:off x="742950" y="54253"/>
            <a:ext cx="1097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 kern="1200">
                <a:solidFill>
                  <a:schemeClr val="tx1"/>
                </a:solidFill>
                <a:latin typeface="Lucida Sans"/>
                <a:ea typeface="MS PGothic" panose="020B0600070205080204" pitchFamily="34" charset="-128"/>
                <a:cs typeface="Lucida Sans"/>
              </a:defRPr>
            </a:lvl1pPr>
            <a:lvl2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2pPr>
            <a:lvl3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3pPr>
            <a:lvl4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4pPr>
            <a:lvl5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5pPr>
            <a:lvl6pPr marL="609585" algn="ctr" defTabSz="609585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1219170" algn="ctr" defTabSz="609585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828754" algn="ctr" defTabSz="609585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2438339" algn="ctr" defTabSz="609585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Faculty Workflow</a:t>
            </a:r>
            <a:endParaRPr lang="en-US" sz="3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image11.png" descr="CreateExam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4514" y="941629"/>
            <a:ext cx="2016274" cy="230309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045" y="2479814"/>
            <a:ext cx="941236" cy="432547"/>
          </a:xfrm>
        </p:spPr>
        <p:txBody>
          <a:bodyPr/>
          <a:lstStyle/>
          <a:p>
            <a:r>
              <a:rPr lang="en-US" sz="1800" b="0" dirty="0">
                <a:solidFill>
                  <a:schemeClr val="bg1"/>
                </a:solidFill>
              </a:rPr>
              <a:t>Faculty</a:t>
            </a:r>
          </a:p>
        </p:txBody>
      </p:sp>
      <p:pic>
        <p:nvPicPr>
          <p:cNvPr id="1026" name="Picture 2" descr="http://edtechtimes.com/wp-content/uploads/2012/12/Canvas_vertical_color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039" y="2696087"/>
            <a:ext cx="1070962" cy="88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400"/>
          <p:cNvSpPr/>
          <p:nvPr/>
        </p:nvSpPr>
        <p:spPr>
          <a:xfrm>
            <a:off x="2884259" y="2145692"/>
            <a:ext cx="1046710" cy="0"/>
          </a:xfrm>
          <a:prstGeom prst="line">
            <a:avLst/>
          </a:prstGeom>
          <a:ln w="28575">
            <a:solidFill>
              <a:srgbClr val="F15D22"/>
            </a:solidFill>
            <a:prstDash val="dash"/>
            <a:tailEnd type="triangle"/>
          </a:ln>
        </p:spPr>
        <p:txBody>
          <a:bodyPr lIns="0" tIns="0" rIns="0" bIns="0"/>
          <a:lstStyle/>
          <a:p>
            <a:pPr defTabSz="9144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400">
              <a:solidFill>
                <a:prstClr val="black"/>
              </a:solidFill>
              <a:latin typeface="Mistral"/>
              <a:sym typeface="Helvetica"/>
            </a:endParaRPr>
          </a:p>
        </p:txBody>
      </p:sp>
      <p:grpSp>
        <p:nvGrpSpPr>
          <p:cNvPr id="8" name="Group 433"/>
          <p:cNvGrpSpPr/>
          <p:nvPr/>
        </p:nvGrpSpPr>
        <p:grpSpPr>
          <a:xfrm>
            <a:off x="1864226" y="4233864"/>
            <a:ext cx="2126364" cy="1555978"/>
            <a:chOff x="1063182" y="-382307"/>
            <a:chExt cx="2126363" cy="1555978"/>
          </a:xfrm>
        </p:grpSpPr>
        <p:pic>
          <p:nvPicPr>
            <p:cNvPr id="9" name="image18.png" descr="studentdesk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63182" y="-382307"/>
              <a:ext cx="2126363" cy="15559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" name="Shape 432"/>
            <p:cNvSpPr/>
            <p:nvPr/>
          </p:nvSpPr>
          <p:spPr>
            <a:xfrm>
              <a:off x="1506022" y="520655"/>
              <a:ext cx="1075606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000">
                  <a:solidFill>
                    <a:srgbClr val="FFFFFF"/>
                  </a:solidFill>
                </a:defRPr>
              </a:lvl1pPr>
            </a:lstStyle>
            <a:p>
              <a:pPr defTabSz="914400">
                <a:defRPr sz="1800">
                  <a:solidFill>
                    <a:srgbClr val="000000"/>
                  </a:solidFill>
                </a:defRPr>
              </a:pPr>
              <a:r>
                <a:rPr dirty="0">
                  <a:solidFill>
                    <a:schemeClr val="bg1"/>
                  </a:solidFill>
                  <a:latin typeface="Candara"/>
                </a:rPr>
                <a:t>Student</a:t>
              </a:r>
            </a:p>
          </p:txBody>
        </p:sp>
      </p:grpSp>
      <p:sp>
        <p:nvSpPr>
          <p:cNvPr id="11" name="Shape 401"/>
          <p:cNvSpPr/>
          <p:nvPr/>
        </p:nvSpPr>
        <p:spPr>
          <a:xfrm flipV="1">
            <a:off x="3472250" y="3694560"/>
            <a:ext cx="868382" cy="785724"/>
          </a:xfrm>
          <a:prstGeom prst="line">
            <a:avLst/>
          </a:prstGeom>
          <a:ln w="28575">
            <a:solidFill>
              <a:srgbClr val="F15D22"/>
            </a:solidFill>
            <a:prstDash val="dash"/>
            <a:headEnd type="triangle"/>
          </a:ln>
        </p:spPr>
        <p:txBody>
          <a:bodyPr lIns="0" tIns="0" rIns="0" bIns="0"/>
          <a:lstStyle/>
          <a:p>
            <a:pPr defTabSz="9144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>
              <a:solidFill>
                <a:prstClr val="black"/>
              </a:solidFill>
              <a:latin typeface="Mistral"/>
              <a:sym typeface="Helvetica"/>
            </a:endParaRPr>
          </a:p>
        </p:txBody>
      </p:sp>
      <p:pic>
        <p:nvPicPr>
          <p:cNvPr id="12" name="image20.png" descr="workofflin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990590" y="1598987"/>
            <a:ext cx="1673860" cy="98837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397"/>
          <p:cNvSpPr/>
          <p:nvPr/>
        </p:nvSpPr>
        <p:spPr>
          <a:xfrm flipH="1" flipV="1">
            <a:off x="3930969" y="5276334"/>
            <a:ext cx="4391394" cy="197515"/>
          </a:xfrm>
          <a:prstGeom prst="line">
            <a:avLst/>
          </a:prstGeom>
          <a:ln w="28575">
            <a:solidFill>
              <a:srgbClr val="F15D22"/>
            </a:solidFill>
            <a:prstDash val="dash"/>
            <a:headEnd type="triangle"/>
          </a:ln>
        </p:spPr>
        <p:txBody>
          <a:bodyPr lIns="0" tIns="0" rIns="0" bIns="0"/>
          <a:lstStyle/>
          <a:p>
            <a:pPr defTabSz="9144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>
              <a:solidFill>
                <a:prstClr val="black"/>
              </a:solidFill>
              <a:latin typeface="Mistral"/>
              <a:sym typeface="Helvetica"/>
            </a:endParaRPr>
          </a:p>
        </p:txBody>
      </p:sp>
      <p:pic>
        <p:nvPicPr>
          <p:cNvPr id="14" name="image22.png" descr="facultyreview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441442" y="3694562"/>
            <a:ext cx="2047267" cy="233702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396"/>
          <p:cNvSpPr/>
          <p:nvPr/>
        </p:nvSpPr>
        <p:spPr>
          <a:xfrm flipV="1">
            <a:off x="9329368" y="2439564"/>
            <a:ext cx="0" cy="1024925"/>
          </a:xfrm>
          <a:prstGeom prst="line">
            <a:avLst/>
          </a:prstGeom>
          <a:ln w="28575">
            <a:solidFill>
              <a:srgbClr val="F15D22"/>
            </a:solidFill>
            <a:prstDash val="dash"/>
            <a:tailEnd type="triangle"/>
          </a:ln>
        </p:spPr>
        <p:txBody>
          <a:bodyPr lIns="0" tIns="0" rIns="0" bIns="0"/>
          <a:lstStyle/>
          <a:p>
            <a:pPr defTabSz="9144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>
              <a:solidFill>
                <a:prstClr val="black"/>
              </a:solidFill>
              <a:latin typeface="Mistral"/>
              <a:sym typeface="Helvetica"/>
            </a:endParaRPr>
          </a:p>
        </p:txBody>
      </p:sp>
      <p:pic>
        <p:nvPicPr>
          <p:cNvPr id="15" name="Picture 4" descr="Business Meeting Clip Ar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363" y="952742"/>
            <a:ext cx="1982429" cy="1486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89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3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8"/>
          <p:cNvSpPr txBox="1">
            <a:spLocks/>
          </p:cNvSpPr>
          <p:nvPr/>
        </p:nvSpPr>
        <p:spPr bwMode="auto">
          <a:xfrm>
            <a:off x="609600" y="54253"/>
            <a:ext cx="1097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 kern="1200">
                <a:solidFill>
                  <a:schemeClr val="tx1"/>
                </a:solidFill>
                <a:latin typeface="Lucida Sans"/>
                <a:ea typeface="MS PGothic" panose="020B0600070205080204" pitchFamily="34" charset="-128"/>
                <a:cs typeface="Lucida Sans"/>
              </a:defRPr>
            </a:lvl1pPr>
            <a:lvl2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2pPr>
            <a:lvl3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3pPr>
            <a:lvl4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4pPr>
            <a:lvl5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  <a:cs typeface="Lucida Sans" panose="020B0602030504020204" pitchFamily="34" charset="0"/>
              </a:defRPr>
            </a:lvl5pPr>
            <a:lvl6pPr marL="609585" algn="ctr" defTabSz="609585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1219170" algn="ctr" defTabSz="609585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828754" algn="ctr" defTabSz="609585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2438339" algn="ctr" defTabSz="609585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Demo</a:t>
            </a:r>
            <a:endParaRPr lang="en-US" sz="3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708" y="2255567"/>
            <a:ext cx="2395284" cy="19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148127" y="5111753"/>
            <a:ext cx="10162445" cy="674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Find more info at </a:t>
            </a:r>
            <a:r>
              <a:rPr lang="en-US" dirty="0" smtClean="0">
                <a:hlinkClick r:id="rId4"/>
              </a:rPr>
              <a:t>www.ksu.edu/assessment</a:t>
            </a:r>
            <a:endParaRPr lang="en-US" dirty="0" smtClean="0"/>
          </a:p>
          <a:p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53083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Business Meeting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672" y="2750136"/>
            <a:ext cx="1982429" cy="1486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056832" y="1634559"/>
            <a:ext cx="291883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Demographics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Gender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Transfer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Online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Etc.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Survey results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Retention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Graduation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GPA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Etc.</a:t>
            </a:r>
          </a:p>
        </p:txBody>
      </p:sp>
      <p:sp>
        <p:nvSpPr>
          <p:cNvPr id="28" name="Left Brace 27"/>
          <p:cNvSpPr/>
          <p:nvPr/>
        </p:nvSpPr>
        <p:spPr>
          <a:xfrm>
            <a:off x="6490056" y="3231418"/>
            <a:ext cx="380399" cy="52425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Callout: Right Arrow 28"/>
          <p:cNvSpPr/>
          <p:nvPr/>
        </p:nvSpPr>
        <p:spPr>
          <a:xfrm>
            <a:off x="6870455" y="1344401"/>
            <a:ext cx="2918839" cy="4579430"/>
          </a:xfrm>
          <a:prstGeom prst="rightArrowCallou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176" y="2786568"/>
            <a:ext cx="3936879" cy="1259801"/>
          </a:xfrm>
          <a:prstGeom prst="rect">
            <a:avLst/>
          </a:prstGeom>
        </p:spPr>
      </p:pic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>
            <a:off x="348342" y="1231288"/>
            <a:ext cx="6141713" cy="12153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200" dirty="0"/>
              <a:t>Data at the student-level enables enhanced analysis</a:t>
            </a:r>
            <a:r>
              <a:rPr lang="en-US" sz="3200" dirty="0" smtClean="0"/>
              <a:t>.  </a:t>
            </a:r>
            <a:r>
              <a:rPr lang="en-US" sz="3200" u="sng" dirty="0" smtClean="0"/>
              <a:t>Does not have to be from the LMS.</a:t>
            </a:r>
            <a:endParaRPr lang="en-US" sz="3200" u="sng" dirty="0"/>
          </a:p>
        </p:txBody>
      </p:sp>
      <p:sp>
        <p:nvSpPr>
          <p:cNvPr id="32" name="Title 8"/>
          <p:cNvSpPr txBox="1">
            <a:spLocks noGrp="1"/>
          </p:cNvSpPr>
          <p:nvPr>
            <p:ph type="title"/>
          </p:nvPr>
        </p:nvSpPr>
        <p:spPr>
          <a:xfrm>
            <a:off x="742950" y="54253"/>
            <a:ext cx="109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Institutional Role</a:t>
            </a:r>
            <a:endParaRPr lang="en-US" sz="3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1817436" y="3128474"/>
            <a:ext cx="642551" cy="524258"/>
          </a:xfrm>
          <a:prstGeom prst="rightArrow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40" y="2847848"/>
            <a:ext cx="1315534" cy="108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54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333</Words>
  <Application>Microsoft Office PowerPoint</Application>
  <PresentationFormat>Widescreen</PresentationFormat>
  <Paragraphs>113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ＭＳ Ｐゴシック</vt:lpstr>
      <vt:lpstr>ＭＳ Ｐゴシック</vt:lpstr>
      <vt:lpstr>Arial</vt:lpstr>
      <vt:lpstr>Calibri</vt:lpstr>
      <vt:lpstr>Candara</vt:lpstr>
      <vt:lpstr>Helvetica</vt:lpstr>
      <vt:lpstr>Lucida Grande</vt:lpstr>
      <vt:lpstr>Lucida Sans</vt:lpstr>
      <vt:lpstr>Mistral</vt:lpstr>
      <vt:lpstr>Tw Cen MT</vt:lpstr>
      <vt:lpstr>Office Theme</vt:lpstr>
      <vt:lpstr>2_Office Theme</vt:lpstr>
      <vt:lpstr>Automating Data Collection and Reporting to Promote Faculty Engagement in Assessment</vt:lpstr>
      <vt:lpstr>PowerPoint Presentation</vt:lpstr>
      <vt:lpstr>Institutional Context: Outcomes Alignment</vt:lpstr>
      <vt:lpstr>Institutional Context: Reporting and Feedback Process</vt:lpstr>
      <vt:lpstr>Project Goals</vt:lpstr>
      <vt:lpstr>PowerPoint Presentation</vt:lpstr>
      <vt:lpstr>Faculty</vt:lpstr>
      <vt:lpstr>PowerPoint Presentation</vt:lpstr>
      <vt:lpstr>Institutional Role</vt:lpstr>
      <vt:lpstr>Combining Assessment Data</vt:lpstr>
      <vt:lpstr>Direct Assessment Sample Report</vt:lpstr>
      <vt:lpstr>Demo</vt:lpstr>
      <vt:lpstr>Lessons Learned</vt:lpstr>
      <vt:lpstr>Questions?</vt:lpstr>
    </vt:vector>
  </TitlesOfParts>
  <Company>Kansas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Jeffery Morris</dc:creator>
  <cp:lastModifiedBy>Christopher Urban</cp:lastModifiedBy>
  <cp:revision>111</cp:revision>
  <dcterms:created xsi:type="dcterms:W3CDTF">2011-03-28T16:35:46Z</dcterms:created>
  <dcterms:modified xsi:type="dcterms:W3CDTF">2017-05-08T14:53:46Z</dcterms:modified>
</cp:coreProperties>
</file>