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258" r:id="rId4"/>
    <p:sldId id="259" r:id="rId5"/>
    <p:sldId id="267" r:id="rId6"/>
    <p:sldId id="269" r:id="rId7"/>
    <p:sldId id="270" r:id="rId8"/>
    <p:sldId id="271" r:id="rId9"/>
    <p:sldId id="280" r:id="rId10"/>
    <p:sldId id="260" r:id="rId11"/>
    <p:sldId id="272" r:id="rId12"/>
    <p:sldId id="284" r:id="rId13"/>
    <p:sldId id="274" r:id="rId14"/>
    <p:sldId id="275" r:id="rId15"/>
    <p:sldId id="277" r:id="rId16"/>
    <p:sldId id="278" r:id="rId17"/>
    <p:sldId id="279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 snapToGrid="0" snapToObjects="1">
      <p:cViewPr varScale="1">
        <p:scale>
          <a:sx n="77" d="100"/>
          <a:sy n="77" d="100"/>
        </p:scale>
        <p:origin x="3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omas\WillsC\Core%20Assessment\Report\Fall%202015%20Spring%202016%20data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omas\WillsC\Core%20Assessment\Report\Fall%202015%20Spring%202016%20data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omas\WillsC\Core%20Assessment\Report\Fall%202015%20Spring%202016%20data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/>
              <a:t>Existing Knowledge, Research, and/or Views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Combined!$B$13</c:f>
              <c:strCache>
                <c:ptCount val="1"/>
                <c:pt idx="0">
                  <c:v>AR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Combined!$C$12:$E$12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Combined!$C$13:$E$13</c:f>
              <c:numCache>
                <c:formatCode>General</c:formatCode>
                <c:ptCount val="3"/>
                <c:pt idx="0">
                  <c:v>30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08-4C63-898B-250F8D2CD29B}"/>
            </c:ext>
          </c:extLst>
        </c:ser>
        <c:ser>
          <c:idx val="1"/>
          <c:order val="1"/>
          <c:tx>
            <c:strRef>
              <c:f>Combined!$B$14</c:f>
              <c:strCache>
                <c:ptCount val="1"/>
                <c:pt idx="0">
                  <c:v>GPR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Combined!$C$12:$E$12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Combined!$C$14:$E$14</c:f>
              <c:numCache>
                <c:formatCode>General</c:formatCode>
                <c:ptCount val="3"/>
                <c:pt idx="0">
                  <c:v>29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08-4C63-898B-250F8D2CD29B}"/>
            </c:ext>
          </c:extLst>
        </c:ser>
        <c:ser>
          <c:idx val="2"/>
          <c:order val="2"/>
          <c:tx>
            <c:strRef>
              <c:f>Combined!$B$15</c:f>
              <c:strCache>
                <c:ptCount val="1"/>
                <c:pt idx="0">
                  <c:v>PL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Combined!$C$12:$E$12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Combined!$C$15:$E$15</c:f>
              <c:numCache>
                <c:formatCode>General</c:formatCode>
                <c:ptCount val="3"/>
                <c:pt idx="0">
                  <c:v>8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08-4C63-898B-250F8D2CD29B}"/>
            </c:ext>
          </c:extLst>
        </c:ser>
        <c:ser>
          <c:idx val="3"/>
          <c:order val="3"/>
          <c:tx>
            <c:strRef>
              <c:f>Combined!$B$16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Combined!$C$12:$E$12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Combined!$C$16:$E$16</c:f>
              <c:numCache>
                <c:formatCode>General</c:formatCode>
                <c:ptCount val="3"/>
                <c:pt idx="0">
                  <c:v>43</c:v>
                </c:pt>
                <c:pt idx="1">
                  <c:v>32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08-4C63-898B-250F8D2CD29B}"/>
            </c:ext>
          </c:extLst>
        </c:ser>
        <c:ser>
          <c:idx val="4"/>
          <c:order val="4"/>
          <c:tx>
            <c:strRef>
              <c:f>Combined!$B$17</c:f>
              <c:strCache>
                <c:ptCount val="1"/>
                <c:pt idx="0">
                  <c:v>TH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Combined!$C$12:$E$12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Combined!$C$17:$E$17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08-4C63-898B-250F8D2CD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533896"/>
        <c:axId val="183618864"/>
      </c:barChart>
      <c:catAx>
        <c:axId val="185533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Milestone/Benchmark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83618864"/>
        <c:crosses val="autoZero"/>
        <c:auto val="1"/>
        <c:lblAlgn val="ctr"/>
        <c:lblOffset val="100"/>
        <c:noMultiLvlLbl val="0"/>
      </c:catAx>
      <c:valAx>
        <c:axId val="18361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85533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/>
              <a:t>Methodology/Design Process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Combined!$B$37</c:f>
              <c:strCache>
                <c:ptCount val="1"/>
                <c:pt idx="0">
                  <c:v>AR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Combined!$C$36:$E$36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Combined!$C$37:$E$37</c:f>
              <c:numCache>
                <c:formatCode>General</c:formatCode>
                <c:ptCount val="3"/>
                <c:pt idx="0">
                  <c:v>13</c:v>
                </c:pt>
                <c:pt idx="1">
                  <c:v>28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74-4368-8A38-C00C293B853A}"/>
            </c:ext>
          </c:extLst>
        </c:ser>
        <c:ser>
          <c:idx val="1"/>
          <c:order val="1"/>
          <c:tx>
            <c:strRef>
              <c:f>Combined!$B$38</c:f>
              <c:strCache>
                <c:ptCount val="1"/>
                <c:pt idx="0">
                  <c:v>GPR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Combined!$C$36:$E$36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Combined!$C$38:$E$38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74-4368-8A38-C00C293B853A}"/>
            </c:ext>
          </c:extLst>
        </c:ser>
        <c:ser>
          <c:idx val="2"/>
          <c:order val="2"/>
          <c:tx>
            <c:strRef>
              <c:f>Combined!$B$39</c:f>
              <c:strCache>
                <c:ptCount val="1"/>
                <c:pt idx="0">
                  <c:v>PL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Combined!$C$36:$E$36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Combined!$C$39:$E$39</c:f>
              <c:numCache>
                <c:formatCode>General</c:formatCode>
                <c:ptCount val="3"/>
                <c:pt idx="0">
                  <c:v>12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74-4368-8A38-C00C293B853A}"/>
            </c:ext>
          </c:extLst>
        </c:ser>
        <c:ser>
          <c:idx val="3"/>
          <c:order val="3"/>
          <c:tx>
            <c:strRef>
              <c:f>Combined!$B$40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Combined!$C$36:$E$36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Combined!$C$40:$E$40</c:f>
              <c:numCache>
                <c:formatCode>General</c:formatCode>
                <c:ptCount val="3"/>
                <c:pt idx="0">
                  <c:v>55</c:v>
                </c:pt>
                <c:pt idx="1">
                  <c:v>35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74-4368-8A38-C00C293B853A}"/>
            </c:ext>
          </c:extLst>
        </c:ser>
        <c:ser>
          <c:idx val="4"/>
          <c:order val="4"/>
          <c:tx>
            <c:strRef>
              <c:f>Combined!$B$41</c:f>
              <c:strCache>
                <c:ptCount val="1"/>
                <c:pt idx="0">
                  <c:v>TH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Combined!$C$36:$E$36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Combined!$C$41:$E$41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74-4368-8A38-C00C293B8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997248"/>
        <c:axId val="185402104"/>
      </c:barChart>
      <c:catAx>
        <c:axId val="184997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Milestone/Benchmark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85402104"/>
        <c:crosses val="autoZero"/>
        <c:auto val="1"/>
        <c:lblAlgn val="ctr"/>
        <c:lblOffset val="100"/>
        <c:noMultiLvlLbl val="0"/>
      </c:catAx>
      <c:valAx>
        <c:axId val="18540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8499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/>
              <a:t>Analysis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Combined!$B$59</c:f>
              <c:strCache>
                <c:ptCount val="1"/>
                <c:pt idx="0">
                  <c:v>AR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Combined!$C$58:$E$58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Combined!$C$59:$E$59</c:f>
              <c:numCache>
                <c:formatCode>General</c:formatCode>
                <c:ptCount val="3"/>
                <c:pt idx="0">
                  <c:v>30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73-4A7E-9BBD-B1BEC442CBE6}"/>
            </c:ext>
          </c:extLst>
        </c:ser>
        <c:ser>
          <c:idx val="1"/>
          <c:order val="1"/>
          <c:tx>
            <c:strRef>
              <c:f>Combined!$B$60</c:f>
              <c:strCache>
                <c:ptCount val="1"/>
                <c:pt idx="0">
                  <c:v>GPR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Combined!$C$58:$E$58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Combined!$C$60:$E$60</c:f>
              <c:numCache>
                <c:formatCode>General</c:formatCode>
                <c:ptCount val="3"/>
                <c:pt idx="0">
                  <c:v>26</c:v>
                </c:pt>
                <c:pt idx="1">
                  <c:v>15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73-4A7E-9BBD-B1BEC442CBE6}"/>
            </c:ext>
          </c:extLst>
        </c:ser>
        <c:ser>
          <c:idx val="2"/>
          <c:order val="2"/>
          <c:tx>
            <c:strRef>
              <c:f>Combined!$B$61</c:f>
              <c:strCache>
                <c:ptCount val="1"/>
                <c:pt idx="0">
                  <c:v>PL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Combined!$C$58:$E$58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Combined!$C$61:$E$61</c:f>
              <c:numCache>
                <c:formatCode>General</c:formatCode>
                <c:ptCount val="3"/>
                <c:pt idx="0">
                  <c:v>14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73-4A7E-9BBD-B1BEC442CBE6}"/>
            </c:ext>
          </c:extLst>
        </c:ser>
        <c:ser>
          <c:idx val="3"/>
          <c:order val="3"/>
          <c:tx>
            <c:strRef>
              <c:f>Combined!$B$62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Combined!$C$58:$E$58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Combined!$C$62:$E$62</c:f>
              <c:numCache>
                <c:formatCode>General</c:formatCode>
                <c:ptCount val="3"/>
                <c:pt idx="0">
                  <c:v>33</c:v>
                </c:pt>
                <c:pt idx="1">
                  <c:v>54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373-4A7E-9BBD-B1BEC442CBE6}"/>
            </c:ext>
          </c:extLst>
        </c:ser>
        <c:ser>
          <c:idx val="4"/>
          <c:order val="4"/>
          <c:tx>
            <c:strRef>
              <c:f>Combined!$B$63</c:f>
              <c:strCache>
                <c:ptCount val="1"/>
                <c:pt idx="0">
                  <c:v>TH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Combined!$C$58:$E$58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Combined!$C$63:$E$63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73-4A7E-9BBD-B1BEC442C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500128"/>
        <c:axId val="185531792"/>
      </c:barChart>
      <c:catAx>
        <c:axId val="185500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Milestone/Benchmark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85531792"/>
        <c:crosses val="autoZero"/>
        <c:auto val="1"/>
        <c:lblAlgn val="ctr"/>
        <c:lblOffset val="100"/>
        <c:noMultiLvlLbl val="0"/>
      </c:catAx>
      <c:valAx>
        <c:axId val="18553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8550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132F0-F753-43B4-A703-18EDC9C7089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74326-3D60-4870-A90B-C755714B2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2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Inquiry and Analysis VALUE Rubric / 16 Rubrics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74326-3D60-4870-A90B-C755714B20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4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74326-3D60-4870-A90B-C755714B20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2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2628-1A5B-AE41-94F9-1EB0F2389B10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739D-B741-504A-8F9F-B2419877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ckhurst.edu/college-arts-sciences/liberal-core-curriculu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U_powerpoint_Blue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109" y="233570"/>
            <a:ext cx="8113543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Assessment Across the Liberal 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109" y="2276062"/>
            <a:ext cx="6456218" cy="33488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Christina Wills, Robert Vigliotti, Jessica Allen, Anne Austin-Pearce, Tina Baceski, Laura Fitzpatrick, Jennifer Oliver, Mark Pecaut, Susan Proctor, Laura Salem, and Wilburn Stancil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Regional Community College Assessment Conference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May 5, 2017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099" y="1322744"/>
            <a:ext cx="83190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DINOT"/>
              </a:rPr>
              <a:t>AR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AR 1300 – Painting I (Fall 2015); 17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TA 1300 – Introduction to Technical Theater (Spring 2016); 30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DINOT"/>
              </a:rPr>
              <a:t>PL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PL 1150 – Honors Reality and Human Existence (Spring 2016); 18 students </a:t>
            </a:r>
            <a:endParaRPr lang="en-US" dirty="0">
              <a:cs typeface="DIN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DINOT"/>
              </a:rPr>
              <a:t>SC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PH 1700 – Physics Concepts and Connections I (Fall 2016); 28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BL 1150 – Biology for Non-Majors (Fall 2016 &amp; Spring 2017); 71 students</a:t>
            </a:r>
            <a:endParaRPr lang="en-US" dirty="0">
              <a:cs typeface="DIN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DINOT"/>
              </a:rPr>
              <a:t>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 1020 – Introduction to the New Testament  (Fall 2016); 28 students</a:t>
            </a:r>
            <a:endParaRPr lang="en-US" dirty="0">
              <a:cs typeface="DIN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cs typeface="DINOT"/>
              </a:rPr>
              <a:t>GPR</a:t>
            </a:r>
            <a:endParaRPr lang="en-US" dirty="0">
              <a:cs typeface="DINO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PY</a:t>
            </a:r>
            <a:r>
              <a:rPr lang="en-US" dirty="0"/>
              <a:t> 4430 – Cross-cultural Perspectives on Adolescence (Fall 2015); 29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EC 4940 – Global Economic Issues (Spring 2016); 18 students</a:t>
            </a:r>
            <a:endParaRPr lang="en-US" dirty="0">
              <a:cs typeface="DINO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endParaRPr lang="en-US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4926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Assessed Modes/Courses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951" y="5291221"/>
            <a:ext cx="4104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number of students = 239</a:t>
            </a:r>
          </a:p>
          <a:p>
            <a:r>
              <a:rPr lang="en-US" dirty="0"/>
              <a:t>7 departments</a:t>
            </a:r>
          </a:p>
        </p:txBody>
      </p:sp>
    </p:spTree>
    <p:extLst>
      <p:ext uri="{BB962C8B-B14F-4D97-AF65-F5344CB8AC3E}">
        <p14:creationId xmlns:p14="http://schemas.microsoft.com/office/powerpoint/2010/main" val="214705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-198042"/>
            <a:ext cx="914400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6003" y="369516"/>
            <a:ext cx="7615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AAC&amp;U</a:t>
            </a:r>
            <a:r>
              <a:rPr lang="en-US" sz="3600" dirty="0">
                <a:solidFill>
                  <a:schemeClr val="bg1"/>
                </a:solidFill>
              </a:rPr>
              <a:t> VALUE Rubric – Critical Thinking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24663"/>
              </p:ext>
            </p:extLst>
          </p:nvPr>
        </p:nvGraphicFramePr>
        <p:xfrm>
          <a:off x="686003" y="1252331"/>
          <a:ext cx="7642987" cy="5277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7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87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64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91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4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Milestones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Benchmark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4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4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Existing Knowledge, Research, and/or Views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Selecting and using information to investigate a point of view or conclusion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Presents, utilizes, and/or applies in-depth information from appropriate, credible, and/or relevant sources representing various points of view or appropriate/correct varying approaches.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Presents, utilizes, and/or applies information from credible and relevant sources representing limited or incomplete points of view/approaches. 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Presents, utilizes, and/or applies information from irrelevant sources representing limited or incorrect points of view/approaches.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4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Number of Students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94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Methodology/Design Process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Recognizing methods of inquiry that lead to knowledge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Critical elements of the methodology or theoretical framework are appropriately developed and/or utilized, however, more subtle elements may be ignored or unaccounted for.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Critical elements of the methodology or theoretical framework are missing, incorrectly developed, unfocused, or incompletely utilized.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Inquiry demonstrates a misunderstanding of the methodology or theoretical framework.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4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Number of Students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49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Analysis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Reasoning by deduction, induction, and analogy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Organizes evidence to reveal important patterns, differences, or similarities related to focus. Demonstrates appropriate ability to reason by deduction, induction, and analogy.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Organizes evidence, but the organization is not effective in revealing important patterns, differences, or similarities. Demonstrates limited ability to reason by deduction, induction, and analogy.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Lists evidence, but it is not organized and/or is unrelated to focus. Demonstrates no ability to reason by deduction, induction, and analogy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4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Number of Students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80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5617" y="260185"/>
            <a:ext cx="4041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Learning Opportunities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712334"/>
              </p:ext>
            </p:extLst>
          </p:nvPr>
        </p:nvGraphicFramePr>
        <p:xfrm>
          <a:off x="426871" y="1575732"/>
          <a:ext cx="8041268" cy="47256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00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1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60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LEARNING OPPORTUNITIES: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did students acquire knowledge or skills relevant to this skill?</a:t>
                      </a:r>
                      <a:endParaRPr lang="en-US" sz="1000" b="1" i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Learning Opportunities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Lecture or guest speaker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GPR, SC, 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Written material (text, articles, chapters, handouts, etc.)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GPR, PL, SC, 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In-class group exercises or discussions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GPR, SC, 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Film, video, other visual media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GPR, SC, PL, 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Demonstration or activity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SC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Quiz or exam questions (with feedback)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GPR, PL, SC, 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Written assignments or papers (with feedback)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GPR, PL, SC, 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 assignment or exercise (with feedback)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AR, SC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Out-of-class active learning experience (e.g., observation, volunteer work, etc.)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AR, SC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245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5617" y="260185"/>
            <a:ext cx="7758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Existing Knowledge, Research, and/or Views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97015" y="5842588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Overall - 87% at 3 and 2</a:t>
            </a:r>
            <a:r>
              <a:rPr lang="en-US" dirty="0"/>
              <a:t>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741182"/>
              </p:ext>
            </p:extLst>
          </p:nvPr>
        </p:nvGraphicFramePr>
        <p:xfrm>
          <a:off x="759656" y="1433512"/>
          <a:ext cx="7385538" cy="440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0172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6003" y="369516"/>
            <a:ext cx="5671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Methodology/Design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1328" y="6006180"/>
            <a:ext cx="2674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Overall - 92% and 3 and 2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45026" y="637551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ea typeface="Calibri" panose="020F0502020204030204" pitchFamily="34" charset="0"/>
              </a:rPr>
              <a:t>No data for </a:t>
            </a:r>
            <a:r>
              <a:rPr lang="en-US" sz="1200" dirty="0" err="1">
                <a:ea typeface="Calibri" panose="020F0502020204030204" pitchFamily="34" charset="0"/>
              </a:rPr>
              <a:t>PY</a:t>
            </a:r>
            <a:r>
              <a:rPr lang="en-US" sz="1200" dirty="0">
                <a:ea typeface="Calibri" panose="020F0502020204030204" pitchFamily="34" charset="0"/>
              </a:rPr>
              <a:t> 4430 (Fall 2016 </a:t>
            </a:r>
            <a:r>
              <a:rPr lang="en-US" sz="1200" dirty="0" err="1">
                <a:ea typeface="Calibri" panose="020F0502020204030204" pitchFamily="34" charset="0"/>
              </a:rPr>
              <a:t>GPR</a:t>
            </a:r>
            <a:r>
              <a:rPr lang="en-US" sz="1200" dirty="0">
                <a:ea typeface="Calibri" panose="020F0502020204030204" pitchFamily="34" charset="0"/>
              </a:rPr>
              <a:t>) and TH 1020 (Fall 2016)</a:t>
            </a:r>
            <a:endParaRPr lang="en-US" sz="1200" dirty="0">
              <a:effectLst/>
              <a:ea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41128"/>
              </p:ext>
            </p:extLst>
          </p:nvPr>
        </p:nvGraphicFramePr>
        <p:xfrm>
          <a:off x="576776" y="1464878"/>
          <a:ext cx="7455876" cy="441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0813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6003" y="369516"/>
            <a:ext cx="1693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1983" y="6010873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Overall - 89% at 3 and 2</a:t>
            </a:r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69974" y="637551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ea typeface="Calibri" panose="020F0502020204030204" pitchFamily="34" charset="0"/>
              </a:rPr>
              <a:t>No data for TH 1020 (Fall 2016)</a:t>
            </a:r>
            <a:endParaRPr lang="en-US" sz="1200" dirty="0">
              <a:effectLst/>
              <a:ea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018757"/>
              </p:ext>
            </p:extLst>
          </p:nvPr>
        </p:nvGraphicFramePr>
        <p:xfrm>
          <a:off x="686003" y="1464878"/>
          <a:ext cx="7318514" cy="442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7834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473" y="1322744"/>
            <a:ext cx="83190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DINOT"/>
              </a:rPr>
              <a:t>It is possible to conduct core wide assessment at </a:t>
            </a:r>
            <a:r>
              <a:rPr lang="en-US" sz="2000" dirty="0" err="1">
                <a:cs typeface="DINOT"/>
              </a:rPr>
              <a:t>Rockhurst</a:t>
            </a:r>
            <a:r>
              <a:rPr lang="en-US" sz="2000" dirty="0">
                <a:cs typeface="DINOT"/>
              </a:rPr>
              <a:t> with a standard rubric.</a:t>
            </a:r>
          </a:p>
          <a:p>
            <a:endParaRPr lang="en-US" sz="2000" dirty="0">
              <a:cs typeface="DINOT"/>
            </a:endParaRPr>
          </a:p>
          <a:p>
            <a:r>
              <a:rPr lang="en-US" sz="2000" dirty="0"/>
              <a:t>Grouping on all categories in the rubric, the following results were obtained for students across the liberal arts core: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50.5% achieved milestone 3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38.5% achieved milestone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89% achieved either milestone 3 or 2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Only 10.9% of students fell into the lowest category, benchmark 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r>
              <a:rPr lang="en-US" sz="2000" dirty="0"/>
              <a:t>Proposed changes for future implementation: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Reintroduce milestone 4 into the rubric to tease apart student performance in higher performance categories in more detail.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Meet with participating faculty to better understand their needs.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Collect demographic data</a:t>
            </a:r>
          </a:p>
          <a:p>
            <a:endParaRPr lang="en-US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384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Overall Conclusions</a:t>
            </a:r>
          </a:p>
        </p:txBody>
      </p:sp>
    </p:spTree>
    <p:extLst>
      <p:ext uri="{BB962C8B-B14F-4D97-AF65-F5344CB8AC3E}">
        <p14:creationId xmlns:p14="http://schemas.microsoft.com/office/powerpoint/2010/main" val="419371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473" y="1322744"/>
            <a:ext cx="83190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Rockhurst</a:t>
            </a:r>
            <a:r>
              <a:rPr lang="en-US" sz="2000" dirty="0"/>
              <a:t>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Core Implementation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Departments: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Biology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Communications and Fine Arts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Economics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Physics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Psychology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Philosophy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Annalisa Gramlich, </a:t>
            </a:r>
            <a:r>
              <a:rPr lang="en-US" dirty="0"/>
              <a:t>Director of Assessment - Office of Institutional Effectiveness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This project was funded by the Assessment Summer Grant through the </a:t>
            </a:r>
            <a:r>
              <a:rPr lang="en-US" sz="2000" dirty="0" err="1"/>
              <a:t>Rockhurst</a:t>
            </a:r>
            <a:r>
              <a:rPr lang="en-US" sz="2000" dirty="0"/>
              <a:t> Office of Assessment</a:t>
            </a:r>
            <a:r>
              <a:rPr lang="en-US" sz="2000" dirty="0">
                <a:cs typeface="DINO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3863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359344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Divi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19564" y="2733964"/>
            <a:ext cx="5172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0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7261" y="1238509"/>
            <a:ext cx="72754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Private, Jesuit, Liberal Arts University in Kansas City, 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50+ undergraduate and graduate degrees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2,825 students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74% acceptance rate for undergrad admissions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Average enrolled freshman: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Avg. high school GPA = 3.62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50% of enrolled freshmen have earned a high school GPA of 3.75 or above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Avg. ACT score = 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97% of  graduates offered full-time employment within 6 months</a:t>
            </a:r>
            <a:endParaRPr lang="en-US" dirty="0">
              <a:latin typeface="DINOT"/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4024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Rockhurst</a:t>
            </a:r>
            <a:r>
              <a:rPr lang="en-US" sz="3600" dirty="0">
                <a:solidFill>
                  <a:schemeClr val="bg1"/>
                </a:solidFill>
              </a:rPr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209405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0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4339" y="1839579"/>
            <a:ext cx="727544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core curriculum reflects the Jesuit ideal of a well-rounded education and the development of inquisitive, life-long learners. By introducing students to fundamental intellectual skills and methods, or modes of inquiry, employed in the pursuit of knowledge, the core curriculum cultivates a broad range of student intellectual abilities. </a:t>
            </a:r>
          </a:p>
          <a:p>
            <a:endParaRPr lang="en-US" sz="2000" dirty="0"/>
          </a:p>
          <a:p>
            <a:r>
              <a:rPr lang="en-US" sz="2000" dirty="0"/>
              <a:t>It consists of approximately 52 hours loosely organized around the classical “Seven Pillars of Liberal Arts,” divided into Seven Modes of Inquiry, and Proficiencies in oral communication, written communication, and mathematics; and a Global Perspectives Requirement. (</a:t>
            </a:r>
            <a:r>
              <a:rPr lang="en-US" sz="2000" dirty="0">
                <a:hlinkClick r:id="rId3"/>
              </a:rPr>
              <a:t>http://www.rockhurst.edu/college-arts-sciences/liberal-core-curriculum/</a:t>
            </a:r>
            <a:r>
              <a:rPr lang="en-US" sz="2000" dirty="0"/>
              <a:t>) </a:t>
            </a:r>
          </a:p>
          <a:p>
            <a:endParaRPr lang="en-US" sz="2000" dirty="0">
              <a:latin typeface="DINOT"/>
              <a:cs typeface="DINOT"/>
            </a:endParaRPr>
          </a:p>
          <a:p>
            <a:endParaRPr lang="en-US" dirty="0">
              <a:latin typeface="DINOT"/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5239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Rockhurst Liberal Arts Core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099" y="1322744"/>
            <a:ext cx="83190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Proficiencies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Written Communications (</a:t>
            </a:r>
            <a:r>
              <a:rPr lang="en-US" sz="2000" dirty="0" err="1">
                <a:cs typeface="DINOT"/>
              </a:rPr>
              <a:t>WCP</a:t>
            </a:r>
            <a:r>
              <a:rPr lang="en-US" sz="2000" dirty="0">
                <a:cs typeface="DINOT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Oral Communications (</a:t>
            </a:r>
            <a:r>
              <a:rPr lang="en-US" sz="2000" dirty="0" err="1">
                <a:cs typeface="DINOT"/>
              </a:rPr>
              <a:t>OCP</a:t>
            </a:r>
            <a:r>
              <a:rPr lang="en-US" sz="2000" dirty="0">
                <a:cs typeface="DINOT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Mathematics (</a:t>
            </a:r>
            <a:r>
              <a:rPr lang="en-US" sz="2000" dirty="0" err="1">
                <a:cs typeface="DINOT"/>
              </a:rPr>
              <a:t>MTP</a:t>
            </a:r>
            <a:r>
              <a:rPr lang="en-US" sz="2000" dirty="0">
                <a:cs typeface="DINO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Modes of Inquiry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Artistic (AR)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Historical (HS)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Literary (LT)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Philosophical (PL)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Theological (TH)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Scientific Causal (SC)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Scientific Relational (SR)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Global Proficiency Requirement (</a:t>
            </a:r>
            <a:r>
              <a:rPr lang="en-US" sz="2000" dirty="0" err="1">
                <a:cs typeface="DINOT"/>
              </a:rPr>
              <a:t>GPR</a:t>
            </a:r>
            <a:r>
              <a:rPr lang="en-US" sz="2000" dirty="0">
                <a:cs typeface="DINOT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endParaRPr lang="en-US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2573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132067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099" y="1322744"/>
            <a:ext cx="83190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Each proficiency, mode, and requirement (silo approach)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Has an elected representative to serve on the Core Implementation Committee (</a:t>
            </a:r>
            <a:r>
              <a:rPr lang="en-US" sz="2000" dirty="0" err="1">
                <a:cs typeface="DINOT"/>
              </a:rPr>
              <a:t>CIC</a:t>
            </a:r>
            <a:r>
              <a:rPr lang="en-US" sz="2000" dirty="0">
                <a:cs typeface="DINOT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Develops Student Learning Outcomes (</a:t>
            </a:r>
            <a:r>
              <a:rPr lang="en-US" sz="2000" dirty="0" err="1">
                <a:cs typeface="DINOT"/>
              </a:rPr>
              <a:t>SLOs</a:t>
            </a:r>
            <a:r>
              <a:rPr lang="en-US" sz="2000" dirty="0">
                <a:cs typeface="DINOT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cs typeface="DINOT"/>
              </a:rPr>
              <a:t>CIC</a:t>
            </a:r>
            <a:r>
              <a:rPr lang="en-US" sz="2000" dirty="0">
                <a:cs typeface="DINOT"/>
              </a:rPr>
              <a:t> rep conducts and reports assessment on selected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Concerns: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Higher Learning Commission (</a:t>
            </a:r>
            <a:r>
              <a:rPr lang="en-US" sz="2000" dirty="0" err="1"/>
              <a:t>HLC</a:t>
            </a:r>
            <a:r>
              <a:rPr lang="en-US" sz="2000" dirty="0"/>
              <a:t>) designates general education (Core) as a program and requires program level assessment for general education.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RU core was not designed to be assessed.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Some faculty members struggle with assessment.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Turnover in </a:t>
            </a:r>
            <a:r>
              <a:rPr lang="en-US" sz="2000" dirty="0" err="1"/>
              <a:t>CIC</a:t>
            </a:r>
            <a:r>
              <a:rPr lang="en-US" sz="2000" dirty="0"/>
              <a:t> representation has limited assessment data acquisition.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endParaRPr lang="en-US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5956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Current Assessment Procedure</a:t>
            </a:r>
          </a:p>
        </p:txBody>
      </p:sp>
    </p:spTree>
    <p:extLst>
      <p:ext uri="{BB962C8B-B14F-4D97-AF65-F5344CB8AC3E}">
        <p14:creationId xmlns:p14="http://schemas.microsoft.com/office/powerpoint/2010/main" val="426108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099" y="1322744"/>
            <a:ext cx="83190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cs typeface="DINOT"/>
              </a:rPr>
              <a:t>Assess core as a single entity (holistic approach) - produce data on student performance across the liberal arts core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Develop a broad Core assessment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Implement it in 3 or 4 very different modes/requirement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Analyze the data produced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Anticipate and solve potential problems for roll out across the entire core.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Produce a single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Bring assessment into compliance with </a:t>
            </a:r>
            <a:r>
              <a:rPr lang="en-US" sz="2000" dirty="0" err="1">
                <a:cs typeface="DINOT"/>
              </a:rPr>
              <a:t>HLC</a:t>
            </a:r>
            <a:endParaRPr lang="en-US" sz="2000" dirty="0">
              <a:cs typeface="DINO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cs typeface="DINOT"/>
              </a:rPr>
              <a:t>Potentially develop </a:t>
            </a:r>
            <a:r>
              <a:rPr lang="en-US" sz="2000" dirty="0" err="1">
                <a:cs typeface="DINOT"/>
              </a:rPr>
              <a:t>SLOs</a:t>
            </a:r>
            <a:r>
              <a:rPr lang="en-US" sz="2000" dirty="0">
                <a:cs typeface="DINOT"/>
              </a:rPr>
              <a:t> for the Core as a whole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endParaRPr lang="en-US" sz="2000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4776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Pilot Assessment Project</a:t>
            </a:r>
          </a:p>
        </p:txBody>
      </p:sp>
    </p:spTree>
    <p:extLst>
      <p:ext uri="{BB962C8B-B14F-4D97-AF65-F5344CB8AC3E}">
        <p14:creationId xmlns:p14="http://schemas.microsoft.com/office/powerpoint/2010/main" val="137021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473" y="1322744"/>
            <a:ext cx="83190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Select a University Learning Theme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Select 3-4 different modes to assess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Link modal </a:t>
            </a:r>
            <a:r>
              <a:rPr lang="en-US" sz="2800" dirty="0" err="1">
                <a:cs typeface="DINOT"/>
              </a:rPr>
              <a:t>SLOs</a:t>
            </a:r>
            <a:r>
              <a:rPr lang="en-US" sz="2800" dirty="0">
                <a:cs typeface="DINOT"/>
              </a:rPr>
              <a:t> to theme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Select one course per mode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Link individual course objectives/outcomes to modal </a:t>
            </a:r>
            <a:r>
              <a:rPr lang="en-US" sz="2800" dirty="0" err="1">
                <a:cs typeface="DINOT"/>
              </a:rPr>
              <a:t>SLOs</a:t>
            </a:r>
            <a:endParaRPr lang="en-US" sz="2800" dirty="0">
              <a:cs typeface="DINO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Develop standardized rubric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Assess one assignment administered after midterms per course using rubric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>
                <a:cs typeface="DINOT"/>
              </a:rPr>
              <a:t>Collate and analyze the data</a:t>
            </a:r>
            <a:endParaRPr lang="en-US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4874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Pilot Assessment Process</a:t>
            </a:r>
          </a:p>
        </p:txBody>
      </p:sp>
    </p:spTree>
    <p:extLst>
      <p:ext uri="{BB962C8B-B14F-4D97-AF65-F5344CB8AC3E}">
        <p14:creationId xmlns:p14="http://schemas.microsoft.com/office/powerpoint/2010/main" val="63255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473" y="1322744"/>
            <a:ext cx="83190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Leadership:</a:t>
            </a:r>
            <a:r>
              <a:rPr lang="en-US" dirty="0"/>
              <a:t> The commitment to develop the gifts and talents of self and others to make a positive difference in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Communication:</a:t>
            </a:r>
            <a:r>
              <a:rPr lang="en-US" dirty="0"/>
              <a:t> The ability to communicate effectively in a variety of contexts and with awareness of purpose and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International and Cultural Understanding:</a:t>
            </a:r>
            <a:r>
              <a:rPr lang="en-US" dirty="0"/>
              <a:t> The appreciation of cultural differences and commonalities, and the ability to interact with sensitivity and alertness as citizens of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Critical and Creative Thinking: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The ability to search for knowledge, investigate questions, and apply information in a systematic, discerning</a:t>
            </a:r>
            <a:r>
              <a:rPr lang="en-US" dirty="0">
                <a:solidFill>
                  <a:srgbClr val="FF0000"/>
                </a:solidFill>
              </a:rPr>
              <a:t>, and innovative manner.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Ethics and Social Justice:</a:t>
            </a:r>
            <a:r>
              <a:rPr lang="en-US" dirty="0"/>
              <a:t> The commitment to create a more just world and to live with integrity, humility, tolerance, and empathy.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Academic Knowledge:</a:t>
            </a:r>
            <a:r>
              <a:rPr lang="en-US" dirty="0"/>
              <a:t> The capacity to assimilate and apply a broad range of skills, knowledge, and abilities to a chosen field of study.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Self Formation:</a:t>
            </a:r>
            <a:r>
              <a:rPr lang="en-US" dirty="0"/>
              <a:t> The discovery and cultivation of spiritual, physical, social, and emotional well-being.</a:t>
            </a:r>
            <a:endParaRPr lang="en-US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5359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University Learning Themes</a:t>
            </a:r>
          </a:p>
        </p:txBody>
      </p:sp>
    </p:spTree>
    <p:extLst>
      <p:ext uri="{BB962C8B-B14F-4D97-AF65-F5344CB8AC3E}">
        <p14:creationId xmlns:p14="http://schemas.microsoft.com/office/powerpoint/2010/main" val="408873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_powerpoint_Blue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9514"/>
            <a:ext cx="9144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021" y="1603561"/>
            <a:ext cx="83190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AR:  Explain the aesthetic and historical principles that constitute the context for artistic works or processes.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GPR</a:t>
            </a:r>
            <a:r>
              <a:rPr lang="en-US" sz="2000" dirty="0"/>
              <a:t>:  Explain how individual identities, attitudes, and values are products of culture.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PL:  Analyze the central arguments of philosophical texts; Evaluate critical interpretations of important philosophical texts.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SC:  Utilize scientific reasoning in the analysis of scientific solutions, challenges, and limitations.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DINO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TH:   Evaluate texts according to historical context and  theological significance, and/or literary criticism where appropriate</a:t>
            </a:r>
            <a:endParaRPr lang="en-US" sz="2000" dirty="0">
              <a:cs typeface="DINO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03" y="369516"/>
            <a:ext cx="237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Modal </a:t>
            </a:r>
            <a:r>
              <a:rPr lang="en-US" sz="3600" dirty="0" err="1">
                <a:solidFill>
                  <a:schemeClr val="bg1"/>
                </a:solidFill>
              </a:rPr>
              <a:t>SLOs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1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1440</Words>
  <Application>Microsoft Office PowerPoint</Application>
  <PresentationFormat>On-screen Show (4:3)</PresentationFormat>
  <Paragraphs>208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SimSun</vt:lpstr>
      <vt:lpstr>Arial</vt:lpstr>
      <vt:lpstr>Calibri</vt:lpstr>
      <vt:lpstr>DINOT</vt:lpstr>
      <vt:lpstr>Times New Roman</vt:lpstr>
      <vt:lpstr>Office Theme</vt:lpstr>
      <vt:lpstr>Assessment Across the Liberal 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JJB Creative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Jennifer Bedell</dc:creator>
  <cp:lastModifiedBy>Wills, Christina</cp:lastModifiedBy>
  <cp:revision>86</cp:revision>
  <dcterms:created xsi:type="dcterms:W3CDTF">2012-03-02T14:18:49Z</dcterms:created>
  <dcterms:modified xsi:type="dcterms:W3CDTF">2017-05-08T16:03:45Z</dcterms:modified>
</cp:coreProperties>
</file>